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6" r:id="rId3"/>
    <p:sldId id="264" r:id="rId4"/>
    <p:sldId id="272" r:id="rId5"/>
    <p:sldId id="27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823" autoAdjust="0"/>
  </p:normalViewPr>
  <p:slideViewPr>
    <p:cSldViewPr snapToGrid="0" showGuides="1">
      <p:cViewPr varScale="1">
        <p:scale>
          <a:sx n="72" d="100"/>
          <a:sy n="72" d="100"/>
        </p:scale>
        <p:origin x="1027" y="72"/>
      </p:cViewPr>
      <p:guideLst>
        <p:guide orient="horz" pos="2160"/>
        <p:guide pos="3840"/>
        <p:guide orient="horz" pos="10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21EE2-A05C-43F5-9048-29DE5227DF2C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62769-B8C0-44AA-A008-0331FB74CE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58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저는 경북대학교병원 피부과에 근무하고 있는 </a:t>
            </a:r>
            <a:r>
              <a:rPr lang="ko-KR" altLang="en-US" dirty="0" err="1" smtClean="0"/>
              <a:t>이석종</a:t>
            </a:r>
            <a:r>
              <a:rPr lang="ko-KR" altLang="en-US" dirty="0" smtClean="0"/>
              <a:t> 교수입니다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오늘 저는 환자들이 피부과를 방문했을 때 시행하는 여러 검사 중 피부조직검사에 대해 말씀드리고자 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저는 피부과 진료 외에 피부병리학을 전공한 인연으로 </a:t>
            </a:r>
            <a:r>
              <a:rPr lang="ko-KR" altLang="en-US" dirty="0" err="1" smtClean="0"/>
              <a:t>경북대병원</a:t>
            </a:r>
            <a:r>
              <a:rPr lang="ko-KR" altLang="en-US" dirty="0" smtClean="0"/>
              <a:t> 병리과에서 피부병리검사의 </a:t>
            </a:r>
            <a:r>
              <a:rPr lang="ko-KR" altLang="en-US" dirty="0" err="1" smtClean="0"/>
              <a:t>병리판독을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도우고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있읍니다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2769-B8C0-44AA-A008-0331FB74CEB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23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>
                <a:srgbClr val="000000"/>
              </a:buClr>
              <a:buSzPct val="150000"/>
              <a:buNone/>
              <a:defRPr/>
            </a:pPr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2769-B8C0-44AA-A008-0331FB74CEB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166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2769-B8C0-44AA-A008-0331FB74CEB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27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2769-B8C0-44AA-A008-0331FB74CEB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89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2769-B8C0-44AA-A008-0331FB74CEB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16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46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50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28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10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72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45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23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25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01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07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29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9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2133600" y="1648968"/>
            <a:ext cx="7924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fontAlgn="ctr" latinLnBrk="1">
              <a:spcBef>
                <a:spcPct val="20000"/>
              </a:spcBef>
              <a:buClr>
                <a:srgbClr val="6A5CD0"/>
              </a:buClr>
              <a:buSzPct val="80000"/>
              <a:buFont typeface="Wingdings 2" panose="05020102010507070707" pitchFamily="18" charset="2"/>
              <a:buChar char="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1041400" indent="-368300" latinLnBrk="1">
              <a:spcBef>
                <a:spcPct val="20000"/>
              </a:spcBef>
              <a:buClr>
                <a:schemeClr val="tx2"/>
              </a:buClr>
              <a:buSzPct val="80000"/>
              <a:buFont typeface="Wingdings 2" panose="05020102010507070707" pitchFamily="18" charset="2"/>
              <a:buChar char="d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620838" indent="-327025" latinLnBrk="1">
              <a:spcBef>
                <a:spcPct val="20000"/>
              </a:spcBef>
              <a:buClr>
                <a:srgbClr val="6A5CD0"/>
              </a:buClr>
              <a:buSzPct val="85000"/>
              <a:buFont typeface="Wingdings 2" panose="05020102010507070707" pitchFamily="18" charset="2"/>
              <a:buChar char="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2138363" indent="-228600" latinLnBrk="1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d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557463" indent="-228600" latinLnBrk="1">
              <a:spcBef>
                <a:spcPct val="20000"/>
              </a:spcBef>
              <a:buClr>
                <a:srgbClr val="6A5CD0"/>
              </a:buClr>
              <a:buSzPct val="95000"/>
              <a:buFont typeface="Wingdings 2" panose="05020102010507070707" pitchFamily="18" charset="2"/>
              <a:buChar char="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30146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5CD0"/>
              </a:buClr>
              <a:buSzPct val="95000"/>
              <a:buFont typeface="Wingdings 2" panose="05020102010507070707" pitchFamily="18" charset="2"/>
              <a:buChar char="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4718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5CD0"/>
              </a:buClr>
              <a:buSzPct val="95000"/>
              <a:buFont typeface="Wingdings 2" panose="05020102010507070707" pitchFamily="18" charset="2"/>
              <a:buChar char="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9290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5CD0"/>
              </a:buClr>
              <a:buSzPct val="95000"/>
              <a:buFont typeface="Wingdings 2" panose="05020102010507070707" pitchFamily="18" charset="2"/>
              <a:buChar char="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3862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5CD0"/>
              </a:buClr>
              <a:buSzPct val="95000"/>
              <a:buFont typeface="Wingdings 2" panose="05020102010507070707" pitchFamily="18" charset="2"/>
              <a:buChar char="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7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혈관레이저</a:t>
            </a:r>
            <a:r>
              <a:rPr lang="ko-KR" altLang="en-US" sz="7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치료</a:t>
            </a:r>
            <a:endParaRPr lang="en-US" altLang="ko-KR" sz="72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base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ko-KR" altLang="en-US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환자</a:t>
            </a:r>
            <a:r>
              <a:rPr lang="en-US" altLang="ko-KR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ko-KR" altLang="en-US" sz="4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보호자용</a:t>
            </a:r>
            <a:r>
              <a:rPr lang="en-US" altLang="ko-KR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altLang="ko-KR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85557" y="5134451"/>
            <a:ext cx="551758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1600" dirty="0" smtClean="0"/>
              <a:t>자료 제공</a:t>
            </a:r>
            <a:r>
              <a:rPr lang="en-US" altLang="ko-KR" sz="1600" dirty="0" smtClean="0"/>
              <a:t>; </a:t>
            </a:r>
            <a:r>
              <a:rPr lang="ko-KR" altLang="en-US" b="1" dirty="0" err="1" smtClean="0"/>
              <a:t>이석종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이석종피부과 원장</a:t>
            </a:r>
            <a:r>
              <a:rPr lang="en-US" altLang="ko-KR" b="1" dirty="0" smtClean="0"/>
              <a:t>)</a:t>
            </a:r>
          </a:p>
          <a:p>
            <a:pPr fontAlgn="base"/>
            <a:endParaRPr lang="en-US" altLang="ko-KR" sz="1600" dirty="0" smtClean="0"/>
          </a:p>
          <a:p>
            <a:pPr fontAlgn="base"/>
            <a:r>
              <a:rPr lang="en-US" altLang="ko-KR" sz="1600" dirty="0"/>
              <a:t> 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전</a:t>
            </a:r>
            <a:r>
              <a:rPr lang="en-US" altLang="ko-KR" sz="1600" dirty="0" smtClean="0"/>
              <a:t>) </a:t>
            </a:r>
            <a:r>
              <a:rPr lang="ko-KR" altLang="en-US" sz="1400" dirty="0" smtClean="0"/>
              <a:t>경북대학교병원 피부과 교수</a:t>
            </a:r>
            <a:endParaRPr lang="en-US" altLang="ko-KR" sz="1400" dirty="0" smtClean="0"/>
          </a:p>
          <a:p>
            <a:pPr fontAlgn="base"/>
            <a:r>
              <a:rPr lang="ko-KR" altLang="en-US" sz="1400" dirty="0" smtClean="0"/>
              <a:t>  대한피부과학회 정회원</a:t>
            </a:r>
            <a:endParaRPr lang="en-US" altLang="ko-KR" sz="1400" dirty="0"/>
          </a:p>
          <a:p>
            <a:pPr fontAlgn="base"/>
            <a:r>
              <a:rPr lang="ko-KR" altLang="en-US" sz="1400" dirty="0" smtClean="0"/>
              <a:t>  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전</a:t>
            </a:r>
            <a:r>
              <a:rPr lang="en-US" altLang="ko-KR" sz="1400" dirty="0"/>
              <a:t>)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대한피부암학회 회장</a:t>
            </a:r>
            <a:r>
              <a:rPr lang="ko-KR" altLang="en-US" sz="1400" b="1" dirty="0" smtClean="0"/>
              <a:t> </a:t>
            </a:r>
            <a:r>
              <a:rPr lang="en-US" altLang="ko-KR" sz="1400" dirty="0" smtClean="0"/>
              <a:t>(</a:t>
            </a:r>
            <a:r>
              <a:rPr lang="en-US" altLang="ko-KR" sz="1400" dirty="0" smtClean="0"/>
              <a:t>2021.11~2024.3)</a:t>
            </a:r>
            <a:endParaRPr lang="en-US" altLang="ko-KR" sz="1400" dirty="0" smtClean="0"/>
          </a:p>
          <a:p>
            <a:pPr fontAlgn="base"/>
            <a:r>
              <a:rPr lang="ko-KR" altLang="en-US" sz="1400" dirty="0" smtClean="0"/>
              <a:t>  </a:t>
            </a:r>
            <a:r>
              <a:rPr lang="en-US" altLang="ko-KR" sz="1400" dirty="0"/>
              <a:t>(</a:t>
            </a:r>
            <a:r>
              <a:rPr lang="ko-KR" altLang="en-US" sz="1400" dirty="0"/>
              <a:t>전</a:t>
            </a:r>
            <a:r>
              <a:rPr lang="en-US" altLang="ko-KR" sz="1400" dirty="0"/>
              <a:t>)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대한피부병리학회 회장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(2017.2~2019.2)</a:t>
            </a:r>
            <a:endParaRPr lang="en-US" altLang="ko-KR" sz="1400" dirty="0"/>
          </a:p>
          <a:p>
            <a:pPr fontAlgn="base"/>
            <a:r>
              <a:rPr lang="ko-KR" altLang="en-US" sz="1400" dirty="0" smtClean="0"/>
              <a:t>  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전</a:t>
            </a:r>
            <a:r>
              <a:rPr lang="en-US" altLang="ko-KR" sz="1400" dirty="0"/>
              <a:t>)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대한피부외과학회 회장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(2019.5~2021.4)</a:t>
            </a:r>
          </a:p>
        </p:txBody>
      </p:sp>
    </p:spTree>
    <p:extLst>
      <p:ext uri="{BB962C8B-B14F-4D97-AF65-F5344CB8AC3E}">
        <p14:creationId xmlns:p14="http://schemas.microsoft.com/office/powerpoint/2010/main" val="602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559" y="1181098"/>
            <a:ext cx="10649971" cy="121059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Clr>
                <a:srgbClr val="000000"/>
              </a:buClr>
              <a:buSzPct val="150000"/>
              <a:buNone/>
              <a:defRPr/>
            </a:pPr>
            <a:r>
              <a:rPr lang="ko-KR" altLang="en-US" sz="2400" b="1" dirty="0" err="1" smtClean="0">
                <a:solidFill>
                  <a:srgbClr val="000000"/>
                </a:solidFill>
                <a:latin typeface="+mn-ea"/>
              </a:rPr>
              <a:t>화염상모반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포도주색모반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+mn-ea"/>
              </a:rPr>
              <a:t>연어반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과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+mn-ea"/>
              </a:rPr>
              <a:t>영아혈관종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등 비정상적인 혈관 성분이 </a:t>
            </a:r>
            <a:endParaRPr lang="en-US" altLang="ko-KR" sz="2400" b="1" dirty="0" smtClean="0">
              <a:solidFill>
                <a:srgbClr val="000000"/>
              </a:solidFill>
              <a:latin typeface="+mn-ea"/>
            </a:endParaRPr>
          </a:p>
          <a:p>
            <a:pPr marL="0" indent="0" algn="ctr">
              <a:lnSpc>
                <a:spcPct val="100000"/>
              </a:lnSpc>
              <a:buClr>
                <a:srgbClr val="000000"/>
              </a:buClr>
              <a:buSzPct val="150000"/>
              <a:buNone/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문제인 경우 피부 표면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(&gt;2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mm 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깊이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의 혈관 만을 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선택적으로 치료하는 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방법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.</a:t>
            </a:r>
            <a:endParaRPr lang="en-US" altLang="ko-KR" sz="24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2209800" y="436132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1" lang="ko-KR" alt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혈관레이저치료란 무엇인가</a:t>
            </a:r>
            <a:r>
              <a:rPr kumimoji="1" lang="en-US" altLang="ko-KR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1" lang="en-US" altLang="ko-K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601" y="6398266"/>
            <a:ext cx="1562398" cy="3470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ko-KR" altLang="en-US" sz="2000" b="1" dirty="0" err="1" smtClean="0">
                <a:solidFill>
                  <a:srgbClr val="000000"/>
                </a:solidFill>
                <a:latin typeface="+mn-ea"/>
              </a:rPr>
              <a:t>화염상모반</a:t>
            </a:r>
            <a:endParaRPr lang="en-US" altLang="ko-KR" sz="20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29680" y="2808457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1" lang="ko-KR" alt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혈관레이저치료의 대상</a:t>
            </a:r>
            <a:endParaRPr kumimoji="1" lang="en-US" altLang="ko-K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61274" y="6398264"/>
            <a:ext cx="1762447" cy="347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ko-KR" altLang="en-US" sz="2000" b="1" dirty="0" smtClean="0">
                <a:solidFill>
                  <a:srgbClr val="000000"/>
                </a:solidFill>
                <a:latin typeface="+mn-ea"/>
              </a:rPr>
              <a:t>포도주색모반</a:t>
            </a:r>
            <a:endParaRPr lang="en-US" altLang="ko-KR" sz="20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522032" y="6398264"/>
            <a:ext cx="1562398" cy="347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ko-KR" altLang="en-US" sz="2000" b="1" dirty="0" err="1" smtClean="0">
                <a:solidFill>
                  <a:srgbClr val="000000"/>
                </a:solidFill>
                <a:latin typeface="+mn-ea"/>
              </a:rPr>
              <a:t>연어반</a:t>
            </a:r>
            <a:endParaRPr lang="en-US" altLang="ko-KR" sz="20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353401" y="6398263"/>
            <a:ext cx="1562398" cy="3470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ko-KR" altLang="en-US" sz="2000" b="1" dirty="0" err="1" smtClean="0">
                <a:solidFill>
                  <a:srgbClr val="000000"/>
                </a:solidFill>
                <a:latin typeface="+mn-ea"/>
              </a:rPr>
              <a:t>영아혈관종</a:t>
            </a:r>
            <a:endParaRPr lang="en-US" altLang="ko-KR" sz="2000" b="1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9" name="Picture 3" descr="1829660원지현(2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r="6229"/>
          <a:stretch/>
        </p:blipFill>
        <p:spPr bwMode="auto">
          <a:xfrm>
            <a:off x="8763502" y="4204173"/>
            <a:ext cx="2913322" cy="2079669"/>
          </a:xfrm>
          <a:prstGeom prst="round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105-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1" b="9932"/>
          <a:stretch/>
        </p:blipFill>
        <p:spPr bwMode="auto">
          <a:xfrm>
            <a:off x="948056" y="3905683"/>
            <a:ext cx="2563248" cy="2378159"/>
          </a:xfrm>
          <a:prstGeom prst="round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105-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 b="13510"/>
          <a:stretch/>
        </p:blipFill>
        <p:spPr bwMode="auto">
          <a:xfrm>
            <a:off x="3685211" y="3905683"/>
            <a:ext cx="2166750" cy="2378159"/>
          </a:xfrm>
          <a:prstGeom prst="round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-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0" b="15706"/>
          <a:stretch>
            <a:fillRect/>
          </a:stretch>
        </p:blipFill>
        <p:spPr>
          <a:xfrm>
            <a:off x="6084812" y="3905683"/>
            <a:ext cx="2445839" cy="2378159"/>
          </a:xfrm>
          <a:prstGeom prst="round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38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926450" y="387096"/>
            <a:ext cx="103334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1" lang="ko-KR" altLang="en-US" sz="44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화염상모반</a:t>
            </a:r>
            <a:r>
              <a:rPr kumimoji="1" lang="en-US" altLang="ko-KR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ko-KR" altLang="en-US" sz="44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포도주색</a:t>
            </a:r>
            <a:r>
              <a:rPr kumimoji="1" lang="en-US" altLang="ko-KR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1" lang="ko-KR" altLang="en-US" sz="44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연어반</a:t>
            </a:r>
            <a:r>
              <a:rPr kumimoji="1" lang="en-US" altLang="ko-KR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1" lang="ko-KR" altLang="en-US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의 합병증</a:t>
            </a:r>
            <a:r>
              <a:rPr kumimoji="1" lang="en-US" altLang="ko-KR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kumimoji="1" lang="ko-KR" altLang="en-US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레이저치료의 필요성</a:t>
            </a:r>
            <a:endParaRPr kumimoji="1" lang="en-US" altLang="ko-KR" sz="4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2" descr="Anesthesia | Plastic Surgery 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2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 r="6448"/>
          <a:stretch>
            <a:fillRect/>
          </a:stretch>
        </p:blipFill>
        <p:spPr bwMode="auto">
          <a:xfrm>
            <a:off x="8172627" y="4234884"/>
            <a:ext cx="3140253" cy="2470504"/>
          </a:xfrm>
          <a:prstGeom prst="round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SC097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27" y="1721379"/>
            <a:ext cx="3245289" cy="2359416"/>
          </a:xfrm>
          <a:prstGeom prst="round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1867091이점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6"/>
          <a:stretch>
            <a:fillRect/>
          </a:stretch>
        </p:blipFill>
        <p:spPr bwMode="auto">
          <a:xfrm rot="5400000">
            <a:off x="1321737" y="4113419"/>
            <a:ext cx="2159892" cy="3024046"/>
          </a:xfrm>
          <a:prstGeom prst="round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NF(preTx)"/>
          <p:cNvPicPr>
            <a:picLocks noChangeAspect="1" noChangeArrowheads="1"/>
          </p:cNvPicPr>
          <p:nvPr/>
        </p:nvPicPr>
        <p:blipFill>
          <a:blip r:embed="rId6" cstate="print">
            <a:lum bright="1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7455" b="20364"/>
          <a:stretch>
            <a:fillRect/>
          </a:stretch>
        </p:blipFill>
        <p:spPr bwMode="auto">
          <a:xfrm>
            <a:off x="906968" y="1721378"/>
            <a:ext cx="3006739" cy="2678921"/>
          </a:xfrm>
          <a:prstGeom prst="round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SC041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244" y="2366295"/>
            <a:ext cx="4572000" cy="3429000"/>
          </a:xfrm>
          <a:prstGeom prst="round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6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0" y="188316"/>
            <a:ext cx="1219199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1" lang="ko-KR" altLang="en-US" sz="44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혈관종의</a:t>
            </a:r>
            <a:r>
              <a:rPr kumimoji="1" lang="ko-KR" altLang="en-US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합병증</a:t>
            </a:r>
            <a:r>
              <a:rPr kumimoji="1" lang="en-US" altLang="ko-KR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kumimoji="1" lang="ko-KR" altLang="en-US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레이저치료의 필요성</a:t>
            </a:r>
            <a:endParaRPr kumimoji="1" lang="en-US" altLang="ko-KR" sz="4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2" descr="Anesthesia | Plastic Surgery 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" name="Picture 2" descr="DSC_22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6" t="19536" r="1469" b="17644"/>
          <a:stretch/>
        </p:blipFill>
        <p:spPr bwMode="auto">
          <a:xfrm>
            <a:off x="8202786" y="4105469"/>
            <a:ext cx="3610530" cy="2417297"/>
          </a:xfrm>
          <a:prstGeom prst="round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13873" b="10938"/>
          <a:stretch>
            <a:fillRect/>
          </a:stretch>
        </p:blipFill>
        <p:spPr bwMode="auto">
          <a:xfrm>
            <a:off x="718870" y="4105470"/>
            <a:ext cx="4032644" cy="2417297"/>
          </a:xfrm>
          <a:prstGeom prst="round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r="12097" b="20039"/>
          <a:stretch/>
        </p:blipFill>
        <p:spPr>
          <a:xfrm>
            <a:off x="7808640" y="1369678"/>
            <a:ext cx="4004676" cy="2497297"/>
          </a:xfrm>
          <a:prstGeom prst="round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0" y="1369678"/>
            <a:ext cx="3993226" cy="2530059"/>
          </a:xfrm>
          <a:prstGeom prst="round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8" t="44681" r="33672" b="22467"/>
          <a:stretch/>
        </p:blipFill>
        <p:spPr>
          <a:xfrm rot="16200000">
            <a:off x="5130922" y="4326023"/>
            <a:ext cx="2417297" cy="1976188"/>
          </a:xfrm>
          <a:prstGeom prst="round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2" descr="C:\Users\user\Desktop\이정은1545125\DSC_00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4681" r="21742" b="4958"/>
          <a:stretch>
            <a:fillRect/>
          </a:stretch>
        </p:blipFill>
        <p:spPr bwMode="auto">
          <a:xfrm>
            <a:off x="4954534" y="1369678"/>
            <a:ext cx="2611668" cy="2510190"/>
          </a:xfrm>
          <a:prstGeom prst="round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2181" y="2657045"/>
            <a:ext cx="10968181" cy="54051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400" b="1" dirty="0" smtClean="0">
                <a:solidFill>
                  <a:srgbClr val="00000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치료 부위는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여름철에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피부가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탔을 때처럼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가볍게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씻고 보습제를 바르며</a:t>
            </a:r>
            <a:endParaRPr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1666465" y="106680"/>
            <a:ext cx="88325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1" lang="ko-KR" altLang="en-US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레이저치료 후 어떻게 하면 좋나요</a:t>
            </a:r>
            <a:r>
              <a:rPr kumimoji="1" lang="en-US" altLang="ko-KR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1" lang="en-US" altLang="ko-KR" sz="4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2182" y="1659533"/>
            <a:ext cx="9953633" cy="764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0000"/>
              </a:buClr>
              <a:buSzPct val="150000"/>
              <a:buNone/>
              <a:defRPr/>
            </a:pPr>
            <a:r>
              <a:rPr lang="en-US" altLang="ko-KR" sz="2400" b="1" dirty="0" smtClean="0">
                <a:solidFill>
                  <a:srgbClr val="00000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레이저치료 직후 보습제를 바릅니다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.</a:t>
            </a:r>
            <a:endParaRPr lang="en-US" altLang="ko-KR" sz="24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2182" y="3285578"/>
            <a:ext cx="10531193" cy="65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0000"/>
              </a:buClr>
              <a:buSzPct val="150000"/>
              <a:buNone/>
              <a:defRPr/>
            </a:pPr>
            <a:r>
              <a:rPr lang="en-US" altLang="ko-KR" sz="2400" b="1" dirty="0" smtClean="0">
                <a:solidFill>
                  <a:srgbClr val="00000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가능한대로 </a:t>
            </a:r>
            <a:r>
              <a:rPr lang="ko-KR" altLang="en-US" sz="2400" b="1" dirty="0" err="1" smtClean="0">
                <a:solidFill>
                  <a:srgbClr val="000000"/>
                </a:solidFill>
              </a:rPr>
              <a:t>썬크림을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 바르고 외출하며</a:t>
            </a:r>
            <a:endParaRPr lang="en-US" altLang="ko-KR" sz="24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2181" y="4102911"/>
            <a:ext cx="10713000" cy="1819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0000"/>
              </a:buClr>
              <a:buSzPct val="150000"/>
              <a:buNone/>
              <a:defRPr/>
            </a:pPr>
            <a:r>
              <a:rPr lang="en-US" altLang="ko-KR" sz="2400" b="1" dirty="0" smtClean="0">
                <a:solidFill>
                  <a:srgbClr val="000000"/>
                </a:solidFill>
              </a:rPr>
              <a:t>4.</a:t>
            </a:r>
            <a:r>
              <a:rPr lang="ko-KR" altLang="en-US" sz="2400" b="1" dirty="0">
                <a:solidFill>
                  <a:srgbClr val="00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병원에서 처방하는 </a:t>
            </a:r>
            <a:r>
              <a:rPr lang="ko-KR" altLang="en-US" sz="2400" b="1" dirty="0" err="1" smtClean="0">
                <a:solidFill>
                  <a:srgbClr val="000000"/>
                </a:solidFill>
              </a:rPr>
              <a:t>미백크림을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 바릅니다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.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그래야만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치료 후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생기는 멜라닌 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(</a:t>
            </a:r>
            <a:r>
              <a:rPr lang="ko-KR" altLang="en-US" sz="2400" b="1" dirty="0" err="1" smtClean="0">
                <a:solidFill>
                  <a:srgbClr val="000000"/>
                </a:solidFill>
              </a:rPr>
              <a:t>과색소침착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)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을 줄여 다음 치료 효과를 높이며 치료에 의한 물집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-</a:t>
            </a:r>
            <a:r>
              <a:rPr lang="ko-KR" altLang="en-US" sz="2400" b="1" dirty="0" err="1" smtClean="0">
                <a:solidFill>
                  <a:srgbClr val="000000"/>
                </a:solidFill>
              </a:rPr>
              <a:t>흉터라는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  부작용의 가능성도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줄입니다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.</a:t>
            </a:r>
            <a:endParaRPr lang="en-US" altLang="ko-KR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207</Words>
  <Application>Microsoft Office PowerPoint</Application>
  <PresentationFormat>와이드스크린</PresentationFormat>
  <Paragraphs>30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굴림</vt:lpstr>
      <vt:lpstr>맑은 고딕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64</cp:revision>
  <dcterms:created xsi:type="dcterms:W3CDTF">2021-08-05T02:04:13Z</dcterms:created>
  <dcterms:modified xsi:type="dcterms:W3CDTF">2024-06-29T02:15:25Z</dcterms:modified>
</cp:coreProperties>
</file>