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6" r:id="rId3"/>
    <p:sldId id="264" r:id="rId4"/>
    <p:sldId id="268" r:id="rId5"/>
    <p:sldId id="267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320" autoAdjust="0"/>
  </p:normalViewPr>
  <p:slideViewPr>
    <p:cSldViewPr snapToGrid="0" showGuides="1">
      <p:cViewPr varScale="1">
        <p:scale>
          <a:sx n="84" d="100"/>
          <a:sy n="84" d="100"/>
        </p:scale>
        <p:origin x="581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21EE2-A05C-43F5-9048-29DE5227DF2C}" type="datetimeFigureOut">
              <a:rPr lang="ko-KR" altLang="en-US" smtClean="0"/>
              <a:t>2024-07-21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62769-B8C0-44AA-A008-0331FB74CEB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9585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저는 경북대학교병원 피부과에 근무하고 있는 </a:t>
            </a:r>
            <a:r>
              <a:rPr lang="ko-KR" altLang="en-US" dirty="0" err="1" smtClean="0"/>
              <a:t>이석종</a:t>
            </a:r>
            <a:r>
              <a:rPr lang="ko-KR" altLang="en-US" dirty="0" smtClean="0"/>
              <a:t> 교수입니다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오늘 저는 환자들이 피부과를 방문했을 때 시행하는 여러 검사 중 피부조직검사에 대해 말씀드리고자 합니다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저는 피부과 진료 외에 피부병리학을 전공한 인연으로 </a:t>
            </a:r>
            <a:r>
              <a:rPr lang="ko-KR" altLang="en-US" dirty="0" err="1" smtClean="0"/>
              <a:t>경북대병원</a:t>
            </a:r>
            <a:r>
              <a:rPr lang="ko-KR" altLang="en-US" dirty="0" smtClean="0"/>
              <a:t> 병리과에서 피부병리검사의 </a:t>
            </a:r>
            <a:r>
              <a:rPr lang="ko-KR" altLang="en-US" dirty="0" err="1" smtClean="0"/>
              <a:t>병리판독을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도우고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있읍니다</a:t>
            </a:r>
            <a:r>
              <a:rPr lang="en-US" altLang="ko-KR" dirty="0" smtClean="0"/>
              <a:t>.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62769-B8C0-44AA-A008-0331FB74CEB7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0231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endParaRPr lang="ko-KR" altLang="en-US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62769-B8C0-44AA-A008-0331FB74CEB7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1664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1"/>
            <a:endParaRPr lang="ko-KR" alt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62769-B8C0-44AA-A008-0331FB74CEB7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5273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endParaRPr lang="ko-KR" altLang="en-US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62769-B8C0-44AA-A008-0331FB74CEB7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247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endParaRPr lang="ko-KR" altLang="en-US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62769-B8C0-44AA-A008-0331FB74CEB7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4436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3460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050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628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610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6724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145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2024-07-21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23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2024-07-21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125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2024-07-21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3013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407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D290-CA1D-4316-96B0-3F3B02B95C48}" type="datetimeFigureOut">
              <a:rPr lang="ko-KR" altLang="en-US" smtClean="0"/>
              <a:t>2024-07-21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229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ED290-CA1D-4316-96B0-3F3B02B95C48}" type="datetimeFigureOut">
              <a:rPr lang="ko-KR" altLang="en-US" smtClean="0"/>
              <a:t>2024-07-21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7B2DC-427E-483D-A0A5-F005C9289DC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49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ChangeArrowheads="1"/>
          </p:cNvSpPr>
          <p:nvPr/>
        </p:nvSpPr>
        <p:spPr bwMode="auto">
          <a:xfrm>
            <a:off x="1744980" y="1418844"/>
            <a:ext cx="870204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fontAlgn="ctr" latinLnBrk="1">
              <a:spcBef>
                <a:spcPct val="20000"/>
              </a:spcBef>
              <a:buClr>
                <a:srgbClr val="6A5CD0"/>
              </a:buClr>
              <a:buSzPct val="80000"/>
              <a:buFont typeface="Wingdings 2" panose="05020102010507070707" pitchFamily="18" charset="2"/>
              <a:buChar char="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1041400" indent="-368300" latinLnBrk="1">
              <a:spcBef>
                <a:spcPct val="20000"/>
              </a:spcBef>
              <a:buClr>
                <a:schemeClr val="tx2"/>
              </a:buClr>
              <a:buSzPct val="80000"/>
              <a:buFont typeface="Wingdings 2" panose="05020102010507070707" pitchFamily="18" charset="2"/>
              <a:buChar char="d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620838" indent="-327025" latinLnBrk="1">
              <a:spcBef>
                <a:spcPct val="20000"/>
              </a:spcBef>
              <a:buClr>
                <a:srgbClr val="6A5CD0"/>
              </a:buClr>
              <a:buSzPct val="85000"/>
              <a:buFont typeface="Wingdings 2" panose="05020102010507070707" pitchFamily="18" charset="2"/>
              <a:buChar char=""/>
              <a:defRPr kumimoji="1" sz="2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2138363" indent="-228600" latinLnBrk="1">
              <a:spcBef>
                <a:spcPct val="20000"/>
              </a:spcBef>
              <a:buClr>
                <a:schemeClr val="tx2"/>
              </a:buClr>
              <a:buSzPct val="90000"/>
              <a:buFont typeface="Wingdings 2" panose="05020102010507070707" pitchFamily="18" charset="2"/>
              <a:buChar char="d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557463" indent="-228600" latinLnBrk="1">
              <a:spcBef>
                <a:spcPct val="20000"/>
              </a:spcBef>
              <a:buClr>
                <a:srgbClr val="6A5CD0"/>
              </a:buClr>
              <a:buSzPct val="95000"/>
              <a:buFont typeface="Wingdings 2" panose="05020102010507070707" pitchFamily="18" charset="2"/>
              <a:buChar char="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30146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5CD0"/>
              </a:buClr>
              <a:buSzPct val="95000"/>
              <a:buFont typeface="Wingdings 2" panose="05020102010507070707" pitchFamily="18" charset="2"/>
              <a:buChar char="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34718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5CD0"/>
              </a:buClr>
              <a:buSzPct val="95000"/>
              <a:buFont typeface="Wingdings 2" panose="05020102010507070707" pitchFamily="18" charset="2"/>
              <a:buChar char="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9290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5CD0"/>
              </a:buClr>
              <a:buSzPct val="95000"/>
              <a:buFont typeface="Wingdings 2" panose="05020102010507070707" pitchFamily="18" charset="2"/>
              <a:buChar char="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43862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A5CD0"/>
              </a:buClr>
              <a:buSzPct val="95000"/>
              <a:buFont typeface="Wingdings 2" panose="05020102010507070707" pitchFamily="18" charset="2"/>
              <a:buChar char=""/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fontAlgn="base" hangingPunct="1">
              <a:lnSpc>
                <a:spcPct val="16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ko-KR" altLang="en-US" sz="72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피부 적외선체열검사</a:t>
            </a:r>
            <a:endParaRPr lang="en-US" altLang="ko-KR" sz="7200" b="1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fontAlgn="base" hangingPunct="1">
              <a:lnSpc>
                <a:spcPct val="16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4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ko-KR" altLang="en-US" sz="4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환자</a:t>
            </a:r>
            <a:r>
              <a:rPr lang="en-US" altLang="ko-KR" sz="4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ko-KR" altLang="en-US" sz="4800" dirty="0" err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보호자용</a:t>
            </a:r>
            <a:r>
              <a:rPr lang="en-US" altLang="ko-KR" sz="48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endParaRPr lang="en-US" altLang="ko-KR" sz="4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2"/>
          <p:cNvSpPr txBox="1"/>
          <p:nvPr/>
        </p:nvSpPr>
        <p:spPr>
          <a:xfrm>
            <a:off x="868329" y="5134451"/>
            <a:ext cx="5517581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ko-KR" altLang="en-US" sz="1600" dirty="0" smtClean="0"/>
              <a:t>자료 제공</a:t>
            </a:r>
            <a:r>
              <a:rPr lang="en-US" altLang="ko-KR" sz="1600" dirty="0" smtClean="0"/>
              <a:t>; </a:t>
            </a:r>
            <a:r>
              <a:rPr lang="ko-KR" altLang="en-US" b="1" dirty="0" err="1" smtClean="0"/>
              <a:t>이석종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이석종피부과 원장</a:t>
            </a:r>
            <a:r>
              <a:rPr lang="en-US" altLang="ko-KR" b="1" dirty="0" smtClean="0"/>
              <a:t>)</a:t>
            </a:r>
          </a:p>
          <a:p>
            <a:pPr fontAlgn="base"/>
            <a:endParaRPr lang="en-US" altLang="ko-KR" sz="1600" dirty="0" smtClean="0"/>
          </a:p>
          <a:p>
            <a:pPr fontAlgn="base"/>
            <a:r>
              <a:rPr lang="en-US" altLang="ko-KR" sz="1600" dirty="0"/>
              <a:t>  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전</a:t>
            </a:r>
            <a:r>
              <a:rPr lang="en-US" altLang="ko-KR" sz="1600" dirty="0" smtClean="0"/>
              <a:t>) </a:t>
            </a:r>
            <a:r>
              <a:rPr lang="ko-KR" altLang="en-US" sz="1400" dirty="0" smtClean="0"/>
              <a:t>경북대학교병원 피부과 교수</a:t>
            </a:r>
            <a:endParaRPr lang="en-US" altLang="ko-KR" sz="1400" dirty="0" smtClean="0"/>
          </a:p>
          <a:p>
            <a:pPr fontAlgn="base"/>
            <a:r>
              <a:rPr lang="ko-KR" altLang="en-US" sz="1400" dirty="0" smtClean="0"/>
              <a:t>  대한피부과학회 정회원</a:t>
            </a:r>
            <a:endParaRPr lang="en-US" altLang="ko-KR" sz="1400" dirty="0"/>
          </a:p>
          <a:p>
            <a:pPr fontAlgn="base"/>
            <a:r>
              <a:rPr lang="ko-KR" altLang="en-US" sz="1400" dirty="0" smtClean="0"/>
              <a:t>  </a:t>
            </a:r>
            <a:r>
              <a:rPr lang="en-US" altLang="ko-KR" sz="1400" dirty="0" smtClean="0"/>
              <a:t>(</a:t>
            </a:r>
            <a:r>
              <a:rPr lang="ko-KR" altLang="en-US" sz="1400" dirty="0"/>
              <a:t>전</a:t>
            </a:r>
            <a:r>
              <a:rPr lang="en-US" altLang="ko-KR" sz="1400" dirty="0"/>
              <a:t>)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대한피부암학회 회장</a:t>
            </a:r>
            <a:r>
              <a:rPr lang="ko-KR" altLang="en-US" sz="1400" b="1" dirty="0" smtClean="0"/>
              <a:t> </a:t>
            </a:r>
            <a:r>
              <a:rPr lang="en-US" altLang="ko-KR" sz="1400" dirty="0" smtClean="0"/>
              <a:t>(2021.11~2024.3)</a:t>
            </a:r>
          </a:p>
          <a:p>
            <a:pPr fontAlgn="base"/>
            <a:r>
              <a:rPr lang="ko-KR" altLang="en-US" sz="1400" dirty="0" smtClean="0"/>
              <a:t>  </a:t>
            </a:r>
            <a:r>
              <a:rPr lang="en-US" altLang="ko-KR" sz="1400" dirty="0"/>
              <a:t>(</a:t>
            </a:r>
            <a:r>
              <a:rPr lang="ko-KR" altLang="en-US" sz="1400" dirty="0"/>
              <a:t>전</a:t>
            </a:r>
            <a:r>
              <a:rPr lang="en-US" altLang="ko-KR" sz="1400" dirty="0"/>
              <a:t>)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대한피부병리학회 회장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(2017.2~2019.2)</a:t>
            </a:r>
            <a:endParaRPr lang="en-US" altLang="ko-KR" sz="1400" dirty="0"/>
          </a:p>
          <a:p>
            <a:pPr fontAlgn="base"/>
            <a:r>
              <a:rPr lang="ko-KR" altLang="en-US" sz="1400" dirty="0" smtClean="0"/>
              <a:t>  </a:t>
            </a:r>
            <a:r>
              <a:rPr lang="en-US" altLang="ko-KR" sz="1400" dirty="0" smtClean="0"/>
              <a:t>(</a:t>
            </a:r>
            <a:r>
              <a:rPr lang="ko-KR" altLang="en-US" sz="1400" dirty="0"/>
              <a:t>전</a:t>
            </a:r>
            <a:r>
              <a:rPr lang="en-US" altLang="ko-KR" sz="1400" dirty="0"/>
              <a:t>)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대한피부외과학회 회장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(2019.5~2021.4)</a:t>
            </a:r>
          </a:p>
        </p:txBody>
      </p:sp>
    </p:spTree>
    <p:extLst>
      <p:ext uri="{BB962C8B-B14F-4D97-AF65-F5344CB8AC3E}">
        <p14:creationId xmlns:p14="http://schemas.microsoft.com/office/powerpoint/2010/main" val="6027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2921" y="1323594"/>
            <a:ext cx="6858000" cy="535140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r>
              <a:rPr lang="en-US" altLang="ko-KR" sz="2400" dirty="0" smtClean="0"/>
              <a:t>1) </a:t>
            </a:r>
            <a:r>
              <a:rPr lang="ko-KR" altLang="en-US" sz="2400" b="1" dirty="0" err="1" smtClean="0"/>
              <a:t>체온열검사</a:t>
            </a:r>
            <a:r>
              <a:rPr lang="en-US" altLang="ko-KR" sz="2400" dirty="0"/>
              <a:t>(thermography)</a:t>
            </a:r>
            <a:r>
              <a:rPr lang="ko-KR" altLang="en-US" sz="2400" dirty="0"/>
              <a:t>는 인체의 </a:t>
            </a:r>
            <a:r>
              <a:rPr lang="ko-KR" altLang="en-US" sz="2400" dirty="0" err="1"/>
              <a:t>체표면에서</a:t>
            </a:r>
            <a:r>
              <a:rPr lang="ko-KR" altLang="en-US" sz="2400" dirty="0"/>
              <a:t> </a:t>
            </a:r>
            <a:r>
              <a:rPr lang="ko-KR" altLang="en-US" sz="2400" dirty="0" smtClean="0"/>
              <a:t>발산되는 체열을 </a:t>
            </a:r>
            <a:r>
              <a:rPr lang="ko-KR" altLang="en-US" sz="2400" dirty="0"/>
              <a:t>감지하여 이를 등고선 모양의 체열 지도로 나타내어 </a:t>
            </a:r>
            <a:r>
              <a:rPr lang="ko-KR" altLang="en-US" sz="2400" dirty="0" smtClean="0"/>
              <a:t>신체 </a:t>
            </a:r>
            <a:r>
              <a:rPr lang="ko-KR" altLang="en-US" sz="2400" dirty="0" smtClean="0"/>
              <a:t>이상 </a:t>
            </a:r>
            <a:r>
              <a:rPr lang="ko-KR" altLang="en-US" sz="2400" dirty="0" smtClean="0"/>
              <a:t>부위를 정상 부위와의 </a:t>
            </a:r>
            <a:r>
              <a:rPr lang="ko-KR" altLang="en-US" sz="2400" b="1" u="sng" dirty="0" smtClean="0">
                <a:solidFill>
                  <a:srgbClr val="FF0000"/>
                </a:solidFill>
              </a:rPr>
              <a:t>온도 차이</a:t>
            </a:r>
            <a:r>
              <a:rPr lang="ko-KR" altLang="en-US" sz="2400" dirty="0" smtClean="0"/>
              <a:t>를 통해 진단하는 </a:t>
            </a:r>
            <a:r>
              <a:rPr lang="ko-KR" altLang="en-US" sz="2400" dirty="0" smtClean="0"/>
              <a:t>방법</a:t>
            </a:r>
            <a:r>
              <a:rPr lang="en-US" altLang="ko-KR" sz="2400" dirty="0" smtClean="0"/>
              <a:t>.</a:t>
            </a:r>
          </a:p>
          <a:p>
            <a:pPr marL="0" indent="0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r>
              <a:rPr lang="en-US" altLang="ko-KR" sz="2400" dirty="0" smtClean="0"/>
              <a:t>2) </a:t>
            </a:r>
            <a:r>
              <a:rPr lang="ko-KR" altLang="en-US" sz="2400" dirty="0" smtClean="0"/>
              <a:t>통증없이 가만히 앉아있는 상태에서 </a:t>
            </a:r>
            <a:r>
              <a:rPr lang="ko-KR" altLang="en-US" sz="2400" dirty="0"/>
              <a:t>국소적인 온도 하강 또는 </a:t>
            </a:r>
            <a:r>
              <a:rPr lang="ko-KR" altLang="en-US" sz="2400" dirty="0" smtClean="0"/>
              <a:t> </a:t>
            </a:r>
            <a:r>
              <a:rPr lang="ko-KR" altLang="en-US" sz="2400" dirty="0"/>
              <a:t>상승 등의 </a:t>
            </a:r>
            <a:r>
              <a:rPr lang="ko-KR" altLang="en-US" sz="2400" dirty="0" smtClean="0"/>
              <a:t>체열 분포와 </a:t>
            </a:r>
            <a:r>
              <a:rPr lang="ko-KR" altLang="en-US" sz="2400" dirty="0"/>
              <a:t>의학적 질병의 진단에 유용한 </a:t>
            </a:r>
            <a:r>
              <a:rPr lang="ko-KR" altLang="en-US" sz="2400" dirty="0" smtClean="0"/>
              <a:t>객관적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비침습적 검사법</a:t>
            </a:r>
            <a:r>
              <a:rPr lang="en-US" altLang="ko-KR" sz="2400" dirty="0" smtClean="0"/>
              <a:t>.</a:t>
            </a:r>
          </a:p>
          <a:p>
            <a:pPr marL="0" indent="0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r>
              <a:rPr lang="en-US" altLang="ko-KR" sz="2400" dirty="0" smtClean="0"/>
              <a:t>3) </a:t>
            </a:r>
            <a:r>
              <a:rPr lang="ko-KR" altLang="en-US" sz="2400" dirty="0" smtClean="0"/>
              <a:t>현재 </a:t>
            </a:r>
            <a:r>
              <a:rPr lang="ko-KR" altLang="en-US" sz="2400" dirty="0"/>
              <a:t>「건강보험요양급여비용」 목록에 </a:t>
            </a:r>
            <a:r>
              <a:rPr lang="ko-KR" altLang="en-US" sz="2400" dirty="0" err="1" smtClean="0"/>
              <a:t>인정비급여</a:t>
            </a:r>
            <a:r>
              <a:rPr lang="en-US" altLang="ko-KR" sz="2400" dirty="0"/>
              <a:t>(</a:t>
            </a:r>
            <a:r>
              <a:rPr lang="ko-KR" altLang="en-US" sz="2400" dirty="0"/>
              <a:t>노</a:t>
            </a:r>
            <a:r>
              <a:rPr lang="en-US" altLang="ko-KR" sz="2400" dirty="0"/>
              <a:t>-776)</a:t>
            </a:r>
            <a:r>
              <a:rPr lang="ko-KR" altLang="en-US" sz="2400" dirty="0"/>
              <a:t>로 </a:t>
            </a:r>
            <a:r>
              <a:rPr lang="ko-KR" altLang="en-US" sz="2400" dirty="0" smtClean="0"/>
              <a:t>등재됨</a:t>
            </a:r>
            <a:endParaRPr lang="en-US" altLang="ko-KR" sz="2400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1177290" y="321832"/>
            <a:ext cx="978789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1pPr>
            <a:lvl2pPr marL="742950" indent="-28575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2pPr>
            <a:lvl3pPr marL="11430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3pPr>
            <a:lvl4pPr marL="16002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4pPr>
            <a:lvl5pPr marL="20574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9pPr>
          </a:lstStyle>
          <a:p>
            <a:pPr algn="ctr"/>
            <a:r>
              <a:rPr kumimoji="1" lang="ko-KR" altLang="en-US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피부 적외선체열검사란 무엇인가</a:t>
            </a:r>
            <a:r>
              <a:rPr kumimoji="1" lang="en-US" altLang="ko-KR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kumimoji="1" lang="en-US" altLang="ko-KR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093" y="1941576"/>
            <a:ext cx="4192199" cy="4111752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9015984" y="6327908"/>
            <a:ext cx="1494646" cy="3470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0000"/>
              </a:buClr>
              <a:buSzPct val="150000"/>
              <a:buFont typeface="Arial" panose="020B0604020202020204" pitchFamily="34" charset="0"/>
              <a:buNone/>
              <a:defRPr/>
            </a:pPr>
            <a:r>
              <a:rPr lang="en-US" altLang="ko-KR" sz="2000" b="1" dirty="0" smtClean="0">
                <a:solidFill>
                  <a:srgbClr val="000000"/>
                </a:solidFill>
                <a:latin typeface="+mn-ea"/>
              </a:rPr>
              <a:t>IRIS-950</a:t>
            </a:r>
            <a:endParaRPr lang="en-US" altLang="ko-KR" sz="2000" b="1" dirty="0">
              <a:solidFill>
                <a:srgbClr val="0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8380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1681369" y="295656"/>
            <a:ext cx="8829261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1pPr>
            <a:lvl2pPr marL="742950" indent="-28575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2pPr>
            <a:lvl3pPr marL="11430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3pPr>
            <a:lvl4pPr marL="16002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4pPr>
            <a:lvl5pPr marL="20574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9pPr>
          </a:lstStyle>
          <a:p>
            <a:pPr algn="ctr"/>
            <a:r>
              <a:rPr kumimoji="1" lang="ko-KR" altLang="en-US" sz="44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혈관병변에서 </a:t>
            </a:r>
            <a:r>
              <a:rPr kumimoji="1" lang="ko-KR" altLang="en-US" sz="4400" b="1" dirty="0" err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체열검사의</a:t>
            </a:r>
            <a:r>
              <a:rPr kumimoji="1" lang="ko-KR" altLang="en-US" sz="44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이용</a:t>
            </a:r>
            <a:endParaRPr kumimoji="1" lang="en-US" altLang="ko-KR" sz="44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AutoShape 2" descr="Anesthesia | Plastic Surgery K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307442" y="5474656"/>
            <a:ext cx="5193942" cy="1255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0000"/>
              </a:buClr>
              <a:buSzPct val="150000"/>
              <a:buFont typeface="Arial" panose="020B0604020202020204" pitchFamily="34" charset="0"/>
              <a:buNone/>
              <a:defRPr/>
            </a:pPr>
            <a:r>
              <a:rPr lang="en-US" altLang="ko-KR" sz="2000" b="1" dirty="0" smtClean="0">
                <a:solidFill>
                  <a:srgbClr val="000000"/>
                </a:solidFill>
                <a:latin typeface="+mn-ea"/>
              </a:rPr>
              <a:t>1. </a:t>
            </a:r>
            <a:r>
              <a:rPr lang="ko-KR" altLang="en-US" sz="2000" b="1" dirty="0" err="1" smtClean="0">
                <a:solidFill>
                  <a:srgbClr val="000000"/>
                </a:solidFill>
                <a:latin typeface="+mn-ea"/>
              </a:rPr>
              <a:t>혈관종의</a:t>
            </a:r>
            <a:r>
              <a:rPr lang="en-US" altLang="ko-KR" sz="2000" b="1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2000" b="1" dirty="0" err="1" smtClean="0">
                <a:solidFill>
                  <a:srgbClr val="000000"/>
                </a:solidFill>
                <a:latin typeface="+mn-ea"/>
              </a:rPr>
              <a:t>치료후</a:t>
            </a:r>
            <a:r>
              <a:rPr lang="ko-KR" altLang="en-US" sz="2000" b="1" dirty="0" smtClean="0">
                <a:solidFill>
                  <a:srgbClr val="000000"/>
                </a:solidFill>
                <a:latin typeface="+mn-ea"/>
              </a:rPr>
              <a:t> 호전 정도 파악</a:t>
            </a:r>
            <a:endParaRPr lang="en-US" altLang="ko-KR" sz="2000" b="1" dirty="0" smtClean="0">
              <a:solidFill>
                <a:srgbClr val="000000"/>
              </a:solidFill>
              <a:latin typeface="+mn-ea"/>
            </a:endParaRPr>
          </a:p>
          <a:p>
            <a:pPr marL="0" indent="0">
              <a:buClr>
                <a:srgbClr val="000000"/>
              </a:buClr>
              <a:buSzPct val="150000"/>
              <a:buFont typeface="Arial" panose="020B0604020202020204" pitchFamily="34" charset="0"/>
              <a:buNone/>
              <a:defRPr/>
            </a:pPr>
            <a:r>
              <a:rPr lang="en-US" altLang="ko-KR" sz="2000" b="1" dirty="0" smtClean="0">
                <a:solidFill>
                  <a:srgbClr val="000000"/>
                </a:solidFill>
                <a:latin typeface="+mn-ea"/>
              </a:rPr>
              <a:t>2. </a:t>
            </a:r>
            <a:r>
              <a:rPr lang="ko-KR" altLang="en-US" sz="2000" b="1" dirty="0" smtClean="0">
                <a:solidFill>
                  <a:srgbClr val="000000"/>
                </a:solidFill>
                <a:latin typeface="+mn-ea"/>
              </a:rPr>
              <a:t>피부표면에</a:t>
            </a:r>
            <a:r>
              <a:rPr lang="en-US" altLang="ko-KR" sz="2000" b="1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2000" b="1" dirty="0" err="1" smtClean="0">
                <a:solidFill>
                  <a:srgbClr val="000000"/>
                </a:solidFill>
                <a:latin typeface="+mn-ea"/>
              </a:rPr>
              <a:t>혈관종의</a:t>
            </a:r>
            <a:r>
              <a:rPr lang="ko-KR" altLang="en-US" sz="2000" b="1" dirty="0" smtClean="0">
                <a:solidFill>
                  <a:srgbClr val="000000"/>
                </a:solidFill>
                <a:latin typeface="+mn-ea"/>
              </a:rPr>
              <a:t> 병변이 안 보이는 </a:t>
            </a:r>
            <a:endParaRPr lang="en-US" altLang="ko-KR" sz="2000" b="1" dirty="0" smtClean="0">
              <a:solidFill>
                <a:srgbClr val="000000"/>
              </a:solidFill>
              <a:latin typeface="+mn-ea"/>
            </a:endParaRPr>
          </a:p>
          <a:p>
            <a:pPr marL="0" indent="0">
              <a:buClr>
                <a:srgbClr val="000000"/>
              </a:buClr>
              <a:buSzPct val="150000"/>
              <a:buFont typeface="Arial" panose="020B0604020202020204" pitchFamily="34" charset="0"/>
              <a:buNone/>
              <a:defRPr/>
            </a:pPr>
            <a:r>
              <a:rPr lang="ko-KR" altLang="en-US" sz="2000" b="1" dirty="0" smtClean="0">
                <a:solidFill>
                  <a:srgbClr val="000000"/>
                </a:solidFill>
                <a:latin typeface="+mn-ea"/>
              </a:rPr>
              <a:t>    심부 </a:t>
            </a:r>
            <a:r>
              <a:rPr lang="ko-KR" altLang="en-US" sz="2000" b="1" dirty="0" err="1" smtClean="0">
                <a:solidFill>
                  <a:srgbClr val="000000"/>
                </a:solidFill>
                <a:latin typeface="+mn-ea"/>
              </a:rPr>
              <a:t>혈관종의</a:t>
            </a:r>
            <a:r>
              <a:rPr lang="ko-KR" altLang="en-US" sz="2000" b="1" dirty="0" smtClean="0">
                <a:solidFill>
                  <a:srgbClr val="000000"/>
                </a:solidFill>
                <a:latin typeface="+mn-ea"/>
              </a:rPr>
              <a:t> 진단에 유용</a:t>
            </a:r>
            <a:endParaRPr lang="en-US" altLang="ko-KR" sz="2000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107530" y="5602672"/>
            <a:ext cx="4505349" cy="11273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000000"/>
              </a:buClr>
              <a:buSzPct val="150000"/>
              <a:buFont typeface="Arial" panose="020B0604020202020204" pitchFamily="34" charset="0"/>
              <a:buNone/>
              <a:defRPr/>
            </a:pPr>
            <a:r>
              <a:rPr lang="en-US" altLang="ko-KR" sz="2000" b="1" dirty="0" smtClean="0">
                <a:solidFill>
                  <a:srgbClr val="000000"/>
                </a:solidFill>
                <a:latin typeface="+mn-ea"/>
              </a:rPr>
              <a:t>3. </a:t>
            </a:r>
            <a:r>
              <a:rPr lang="ko-KR" altLang="en-US" sz="2000" b="1" dirty="0" smtClean="0">
                <a:solidFill>
                  <a:srgbClr val="000000"/>
                </a:solidFill>
                <a:latin typeface="+mn-ea"/>
              </a:rPr>
              <a:t>화염상모반과 동정맥기형의 감별</a:t>
            </a:r>
            <a:endParaRPr lang="en-US" altLang="ko-KR" sz="2000" b="1" dirty="0" smtClean="0">
              <a:solidFill>
                <a:srgbClr val="000000"/>
              </a:solidFill>
              <a:latin typeface="+mn-ea"/>
            </a:endParaRPr>
          </a:p>
          <a:p>
            <a:pPr marL="0" indent="0" algn="ctr">
              <a:buClr>
                <a:srgbClr val="000000"/>
              </a:buClr>
              <a:buSzPct val="150000"/>
              <a:buFont typeface="Arial" panose="020B0604020202020204" pitchFamily="34" charset="0"/>
              <a:buNone/>
              <a:defRPr/>
            </a:pPr>
            <a:r>
              <a:rPr lang="en-US" altLang="ko-KR" sz="2000" b="1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2000" b="1" dirty="0" smtClean="0">
                <a:solidFill>
                  <a:srgbClr val="000000"/>
                </a:solidFill>
                <a:latin typeface="+mn-ea"/>
              </a:rPr>
              <a:t>화염상모반으로 잘못 진단 치료된 </a:t>
            </a:r>
            <a:endParaRPr lang="en-US" altLang="ko-KR" sz="2000" b="1" dirty="0" smtClean="0">
              <a:solidFill>
                <a:srgbClr val="000000"/>
              </a:solidFill>
              <a:latin typeface="+mn-ea"/>
            </a:endParaRPr>
          </a:p>
          <a:p>
            <a:pPr marL="0" indent="0" algn="ctr">
              <a:buClr>
                <a:srgbClr val="000000"/>
              </a:buClr>
              <a:buSzPct val="150000"/>
              <a:buFont typeface="Arial" panose="020B0604020202020204" pitchFamily="34" charset="0"/>
              <a:buNone/>
              <a:defRPr/>
            </a:pPr>
            <a:r>
              <a:rPr lang="ko-KR" altLang="en-US" sz="2000" b="1" dirty="0" err="1" smtClean="0">
                <a:solidFill>
                  <a:srgbClr val="000000"/>
                </a:solidFill>
                <a:latin typeface="+mn-ea"/>
              </a:rPr>
              <a:t>동정맥기형</a:t>
            </a:r>
            <a:r>
              <a:rPr lang="ko-KR" altLang="en-US" sz="2000" b="1" dirty="0" smtClean="0">
                <a:solidFill>
                  <a:srgbClr val="000000"/>
                </a:solidFill>
                <a:latin typeface="+mn-ea"/>
              </a:rPr>
              <a:t> 환자의 예시</a:t>
            </a:r>
            <a:r>
              <a:rPr lang="en-US" altLang="ko-KR" sz="2000" b="1" dirty="0" smtClean="0">
                <a:solidFill>
                  <a:srgbClr val="000000"/>
                </a:solidFill>
                <a:latin typeface="+mn-ea"/>
              </a:rPr>
              <a:t>)</a:t>
            </a:r>
            <a:endParaRPr lang="en-US" altLang="ko-KR" sz="2000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" name="AutoShape 2" descr="Epidermoid cyst | DermNe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" name="AutoShape 6" descr="Lipoma | Condition | UT Southwestern Medical Cen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015" y="2727981"/>
            <a:ext cx="4831784" cy="2630403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75" y="1384337"/>
            <a:ext cx="6037961" cy="3891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64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77290" y="1323594"/>
            <a:ext cx="9448037" cy="535140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r>
              <a:rPr lang="en-US" altLang="ko-KR" dirty="0" smtClean="0"/>
              <a:t>1. </a:t>
            </a:r>
            <a:r>
              <a:rPr lang="ko-KR" altLang="en-US" b="1" dirty="0" smtClean="0"/>
              <a:t>피부 </a:t>
            </a:r>
            <a:r>
              <a:rPr lang="ko-KR" altLang="en-US" b="1" dirty="0" err="1" smtClean="0"/>
              <a:t>혈관병변의</a:t>
            </a:r>
            <a:r>
              <a:rPr lang="ko-KR" altLang="en-US" b="1" dirty="0" smtClean="0"/>
              <a:t> 감별 진단</a:t>
            </a:r>
            <a:endParaRPr lang="en-US" altLang="ko-KR" b="1" dirty="0" smtClean="0"/>
          </a:p>
          <a:p>
            <a:pPr marL="0" indent="0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r>
              <a:rPr lang="en-US" altLang="ko-KR" dirty="0"/>
              <a:t> </a:t>
            </a:r>
            <a:r>
              <a:rPr lang="en-US" altLang="ko-KR" dirty="0" smtClean="0"/>
              <a:t> 1) </a:t>
            </a:r>
            <a:r>
              <a:rPr lang="ko-KR" altLang="en-US" dirty="0" smtClean="0">
                <a:solidFill>
                  <a:srgbClr val="FF0000"/>
                </a:solidFill>
              </a:rPr>
              <a:t>화염상모반</a:t>
            </a:r>
            <a:r>
              <a:rPr lang="ko-KR" altLang="en-US" dirty="0" smtClean="0"/>
              <a:t>과 </a:t>
            </a:r>
            <a:r>
              <a:rPr lang="en-US" altLang="ko-KR" dirty="0" smtClean="0">
                <a:solidFill>
                  <a:srgbClr val="FF0000"/>
                </a:solidFill>
              </a:rPr>
              <a:t>(</a:t>
            </a:r>
            <a:r>
              <a:rPr lang="ko-KR" altLang="en-US" dirty="0" smtClean="0">
                <a:solidFill>
                  <a:srgbClr val="FF0000"/>
                </a:solidFill>
              </a:rPr>
              <a:t>초기</a:t>
            </a:r>
            <a:r>
              <a:rPr lang="en-US" altLang="ko-KR" dirty="0" smtClean="0">
                <a:solidFill>
                  <a:srgbClr val="FF0000"/>
                </a:solidFill>
              </a:rPr>
              <a:t>) </a:t>
            </a:r>
            <a:r>
              <a:rPr lang="ko-KR" altLang="en-US" dirty="0" smtClean="0">
                <a:solidFill>
                  <a:srgbClr val="FF0000"/>
                </a:solidFill>
              </a:rPr>
              <a:t>동정맥기형</a:t>
            </a:r>
            <a:r>
              <a:rPr lang="ko-KR" altLang="en-US" dirty="0" smtClean="0"/>
              <a:t>의 구별</a:t>
            </a:r>
            <a:endParaRPr lang="en-US" altLang="ko-KR" dirty="0" smtClean="0"/>
          </a:p>
          <a:p>
            <a:pPr marL="0" indent="0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r>
              <a:rPr lang="en-US" altLang="ko-KR" dirty="0"/>
              <a:t> </a:t>
            </a:r>
            <a:r>
              <a:rPr lang="en-US" altLang="ko-KR" dirty="0" smtClean="0"/>
              <a:t> 2) </a:t>
            </a:r>
            <a:r>
              <a:rPr lang="ko-KR" altLang="en-US" dirty="0" smtClean="0">
                <a:solidFill>
                  <a:srgbClr val="FF0000"/>
                </a:solidFill>
              </a:rPr>
              <a:t>심부 </a:t>
            </a:r>
            <a:r>
              <a:rPr lang="ko-KR" altLang="en-US" dirty="0" err="1" smtClean="0">
                <a:solidFill>
                  <a:srgbClr val="FF0000"/>
                </a:solidFill>
              </a:rPr>
              <a:t>혈관종</a:t>
            </a:r>
            <a:r>
              <a:rPr lang="ko-KR" altLang="en-US" dirty="0" err="1" smtClean="0"/>
              <a:t>의</a:t>
            </a:r>
            <a:r>
              <a:rPr lang="ko-KR" altLang="en-US" dirty="0" smtClean="0"/>
              <a:t> 범위 파악과 치료 종료 시점 판단</a:t>
            </a:r>
            <a:endParaRPr lang="en-US" altLang="ko-KR" dirty="0" smtClean="0"/>
          </a:p>
          <a:p>
            <a:pPr marL="0" indent="0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r>
              <a:rPr lang="en-US" altLang="ko-KR" dirty="0" smtClean="0"/>
              <a:t>2. </a:t>
            </a:r>
            <a:r>
              <a:rPr lang="ko-KR" altLang="en-US" b="1" dirty="0" smtClean="0"/>
              <a:t>당뇨병성 말초혈관장애</a:t>
            </a:r>
            <a:endParaRPr lang="en-US" altLang="ko-KR" b="1" dirty="0" smtClean="0"/>
          </a:p>
          <a:p>
            <a:pPr marL="0" indent="0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r>
              <a:rPr lang="en-US" altLang="ko-KR" sz="2400" dirty="0" smtClean="0"/>
              <a:t>3. </a:t>
            </a:r>
            <a:r>
              <a:rPr lang="ko-KR" altLang="en-US" sz="2400" dirty="0" smtClean="0"/>
              <a:t>기타</a:t>
            </a:r>
            <a:endParaRPr lang="en-US" altLang="ko-KR" sz="2400" dirty="0" smtClean="0"/>
          </a:p>
          <a:p>
            <a:pPr marL="0" indent="0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1) </a:t>
            </a:r>
            <a:r>
              <a:rPr lang="ko-KR" altLang="en-US" sz="2400" dirty="0" smtClean="0"/>
              <a:t>신경계질환</a:t>
            </a:r>
            <a:endParaRPr lang="en-US" altLang="ko-KR" sz="2400" dirty="0" smtClean="0"/>
          </a:p>
          <a:p>
            <a:pPr marL="0" indent="0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2) </a:t>
            </a:r>
            <a:r>
              <a:rPr lang="ko-KR" altLang="en-US" sz="2400" dirty="0" err="1" smtClean="0"/>
              <a:t>근골격계</a:t>
            </a:r>
            <a:r>
              <a:rPr lang="ko-KR" altLang="en-US" sz="2400" dirty="0" smtClean="0"/>
              <a:t> 질환</a:t>
            </a:r>
            <a:endParaRPr lang="en-US" altLang="ko-KR" sz="2400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1177290" y="321832"/>
            <a:ext cx="978789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1pPr>
            <a:lvl2pPr marL="742950" indent="-28575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2pPr>
            <a:lvl3pPr marL="11430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3pPr>
            <a:lvl4pPr marL="16002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4pPr>
            <a:lvl5pPr marL="20574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9pPr>
          </a:lstStyle>
          <a:p>
            <a:pPr algn="ctr"/>
            <a:r>
              <a:rPr kumimoji="1" lang="ko-KR" altLang="en-US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적외선체열검사 대상</a:t>
            </a:r>
            <a:endParaRPr kumimoji="1" lang="en-US" altLang="ko-KR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27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2920" y="1323594"/>
            <a:ext cx="10268711" cy="535140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r>
              <a:rPr lang="en-US" altLang="ko-KR" sz="2400" dirty="0" smtClean="0"/>
              <a:t>1. </a:t>
            </a:r>
            <a:r>
              <a:rPr lang="ko-KR" altLang="en-US" sz="2400" dirty="0" smtClean="0"/>
              <a:t>검사 당일에는 운동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물리치료 등 피부에 자극을 줄만한 일은 하지 마십시오</a:t>
            </a:r>
            <a:r>
              <a:rPr lang="en-US" altLang="ko-KR" sz="2400" dirty="0" smtClean="0"/>
              <a:t>.</a:t>
            </a:r>
          </a:p>
          <a:p>
            <a:pPr marL="0" indent="0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r>
              <a:rPr lang="en-US" altLang="ko-KR" sz="2400" dirty="0" smtClean="0"/>
              <a:t>2. </a:t>
            </a:r>
            <a:r>
              <a:rPr lang="ko-KR" altLang="en-US" sz="2400" dirty="0" err="1" smtClean="0"/>
              <a:t>검사부위에</a:t>
            </a:r>
            <a:r>
              <a:rPr lang="ko-KR" altLang="en-US" sz="2400" dirty="0" smtClean="0"/>
              <a:t> 목걸이 등의 액세서리를 제거하고 연고나 로션 등도 바르지 마십시오</a:t>
            </a:r>
            <a:r>
              <a:rPr lang="en-US" altLang="ko-KR" sz="2400" dirty="0" smtClean="0"/>
              <a:t>.</a:t>
            </a:r>
            <a:endParaRPr lang="en-US" altLang="ko-KR" sz="2400" dirty="0" smtClean="0"/>
          </a:p>
          <a:p>
            <a:pPr marL="0" indent="0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r>
              <a:rPr lang="en-US" altLang="ko-KR" sz="2400" dirty="0" smtClean="0"/>
              <a:t>3. </a:t>
            </a:r>
            <a:r>
              <a:rPr lang="ko-KR" altLang="en-US" sz="2400" dirty="0" err="1" smtClean="0"/>
              <a:t>검사부위를</a:t>
            </a:r>
            <a:r>
              <a:rPr lang="ko-KR" altLang="en-US" sz="2400" dirty="0" smtClean="0"/>
              <a:t> 노출시킨 다음 실내 온도에 적응될 때까지 조용히 앉아서 기다립니다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pPr marL="0" indent="0">
              <a:lnSpc>
                <a:spcPct val="150000"/>
              </a:lnSpc>
              <a:buClr>
                <a:srgbClr val="000000"/>
              </a:buClr>
              <a:buSzPct val="150000"/>
              <a:buNone/>
              <a:defRPr/>
            </a:pPr>
            <a:r>
              <a:rPr lang="en-US" altLang="ko-KR" sz="2400" dirty="0" smtClean="0"/>
              <a:t>4. </a:t>
            </a:r>
            <a:r>
              <a:rPr lang="ko-KR" altLang="en-US" sz="2400" dirty="0" smtClean="0"/>
              <a:t>올바른 검사 영상이 얻어질 때까지 잠시 동안 가만히 검사 자세를 유지하십시오</a:t>
            </a:r>
            <a:r>
              <a:rPr lang="en-US" altLang="ko-KR" sz="2400" dirty="0" smtClean="0"/>
              <a:t>.</a:t>
            </a:r>
            <a:endParaRPr lang="en-US" altLang="ko-KR" sz="2400" b="1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93891" name="Rectangle 3"/>
          <p:cNvSpPr>
            <a:spLocks noChangeArrowheads="1"/>
          </p:cNvSpPr>
          <p:nvPr/>
        </p:nvSpPr>
        <p:spPr bwMode="auto">
          <a:xfrm>
            <a:off x="1177290" y="321832"/>
            <a:ext cx="978789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1pPr>
            <a:lvl2pPr marL="742950" indent="-28575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2pPr>
            <a:lvl3pPr marL="11430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3pPr>
            <a:lvl4pPr marL="16002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4pPr>
            <a:lvl5pPr marL="2057400" indent="-228600"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00"/>
                </a:solidFill>
                <a:latin typeface="Arial Black" panose="020B0A04020102020204" pitchFamily="34" charset="0"/>
                <a:ea typeface="굴림" panose="020B0600000101010101" pitchFamily="50" charset="-127"/>
              </a:defRPr>
            </a:lvl9pPr>
          </a:lstStyle>
          <a:p>
            <a:pPr algn="ctr"/>
            <a:r>
              <a:rPr kumimoji="1" lang="ko-KR" altLang="en-US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적외선체열검사시 유의사항</a:t>
            </a:r>
            <a:endParaRPr kumimoji="1" lang="en-US" altLang="ko-KR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99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303</Words>
  <Application>Microsoft Office PowerPoint</Application>
  <PresentationFormat>와이드스크린</PresentationFormat>
  <Paragraphs>40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굴림</vt:lpstr>
      <vt:lpstr>맑은 고딕</vt:lpstr>
      <vt:lpstr>Arial</vt:lpstr>
      <vt:lpstr>Calibri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76</cp:revision>
  <dcterms:created xsi:type="dcterms:W3CDTF">2021-08-05T02:04:13Z</dcterms:created>
  <dcterms:modified xsi:type="dcterms:W3CDTF">2024-07-21T02:07:31Z</dcterms:modified>
</cp:coreProperties>
</file>