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6" r:id="rId3"/>
    <p:sldId id="264" r:id="rId4"/>
    <p:sldId id="27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823" autoAdjust="0"/>
  </p:normalViewPr>
  <p:slideViewPr>
    <p:cSldViewPr snapToGrid="0" showGuides="1">
      <p:cViewPr>
        <p:scale>
          <a:sx n="70" d="100"/>
          <a:sy n="70" d="100"/>
        </p:scale>
        <p:origin x="1094" y="106"/>
      </p:cViewPr>
      <p:guideLst>
        <p:guide orient="horz" pos="2160"/>
        <p:guide pos="3840"/>
        <p:guide orient="horz" pos="10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21EE2-A05C-43F5-9048-29DE5227DF2C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62769-B8C0-44AA-A008-0331FB74CE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58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저는 경북대학교병원 피부과에 근무하고 있는 </a:t>
            </a:r>
            <a:r>
              <a:rPr lang="ko-KR" altLang="en-US" dirty="0" err="1" smtClean="0"/>
              <a:t>이석종</a:t>
            </a:r>
            <a:r>
              <a:rPr lang="ko-KR" altLang="en-US" dirty="0" smtClean="0"/>
              <a:t> 교수입니다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오늘 저는 환자들이 피부과를 방문했을 때 시행하는 여러 검사 중 피부조직검사에 대해 말씀드리고자 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저는 피부과 진료 외에 피부병리학을 전공한 인연으로 </a:t>
            </a:r>
            <a:r>
              <a:rPr lang="ko-KR" altLang="en-US" dirty="0" err="1" smtClean="0"/>
              <a:t>경북대병원</a:t>
            </a:r>
            <a:r>
              <a:rPr lang="ko-KR" altLang="en-US" dirty="0" smtClean="0"/>
              <a:t> 병리과에서 피부병리검사의 </a:t>
            </a:r>
            <a:r>
              <a:rPr lang="ko-KR" altLang="en-US" dirty="0" err="1" smtClean="0"/>
              <a:t>병리판독을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도우고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있읍니다</a:t>
            </a:r>
            <a:r>
              <a:rPr lang="en-US" altLang="ko-KR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23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66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273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89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46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05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628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1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72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4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2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12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301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0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2133600" y="477999"/>
            <a:ext cx="7924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fontAlgn="ctr" latinLnBrk="1">
              <a:spcBef>
                <a:spcPct val="20000"/>
              </a:spcBef>
              <a:buClr>
                <a:srgbClr val="6A5CD0"/>
              </a:buClr>
              <a:buSzPct val="80000"/>
              <a:buFont typeface="Wingdings 2" panose="05020102010507070707" pitchFamily="18" charset="2"/>
              <a:buChar char="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041400" indent="-368300" latinLnBrk="1">
              <a:spcBef>
                <a:spcPct val="20000"/>
              </a:spcBef>
              <a:buClr>
                <a:schemeClr val="tx2"/>
              </a:buClr>
              <a:buSzPct val="80000"/>
              <a:buFont typeface="Wingdings 2" panose="05020102010507070707" pitchFamily="18" charset="2"/>
              <a:buChar char="d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620838" indent="-327025" latinLnBrk="1">
              <a:spcBef>
                <a:spcPct val="20000"/>
              </a:spcBef>
              <a:buClr>
                <a:srgbClr val="6A5CD0"/>
              </a:buClr>
              <a:buSzPct val="85000"/>
              <a:buFont typeface="Wingdings 2" panose="05020102010507070707" pitchFamily="18" charset="2"/>
              <a:buChar char=""/>
              <a:defRPr kumimoji="1" sz="2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2138363" indent="-228600" latinLnBrk="1">
              <a:spcBef>
                <a:spcPct val="20000"/>
              </a:spcBef>
              <a:buClr>
                <a:schemeClr val="tx2"/>
              </a:buClr>
              <a:buSzPct val="90000"/>
              <a:buFont typeface="Wingdings 2" panose="05020102010507070707" pitchFamily="18" charset="2"/>
              <a:buChar char="d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557463" indent="-228600" latinLnBrk="1">
              <a:spcBef>
                <a:spcPct val="20000"/>
              </a:spcBef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30146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4718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9290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3862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72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더모스코피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검사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ko-KR" sz="72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Dermoscopy</a:t>
            </a: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ko-KR" altLang="en-US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환자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ko-KR" altLang="en-US" sz="4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보호자용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ko-KR" sz="4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4239" y="5091851"/>
            <a:ext cx="55175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dirty="0" smtClean="0"/>
              <a:t>자료 제공</a:t>
            </a:r>
            <a:r>
              <a:rPr lang="en-US" altLang="ko-KR" sz="1600" dirty="0" smtClean="0"/>
              <a:t>; </a:t>
            </a:r>
            <a:r>
              <a:rPr lang="ko-KR" altLang="en-US" b="1" dirty="0" err="1" smtClean="0"/>
              <a:t>이석종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이석종피부과 원장</a:t>
            </a:r>
            <a:r>
              <a:rPr lang="en-US" altLang="ko-KR" b="1" dirty="0" smtClean="0"/>
              <a:t>)</a:t>
            </a:r>
          </a:p>
          <a:p>
            <a:pPr fontAlgn="base"/>
            <a:endParaRPr lang="en-US" altLang="ko-KR" sz="1600" dirty="0" smtClean="0"/>
          </a:p>
          <a:p>
            <a:pPr fontAlgn="base"/>
            <a:r>
              <a:rPr lang="en-US" altLang="ko-KR" sz="1600" dirty="0"/>
              <a:t>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전</a:t>
            </a:r>
            <a:r>
              <a:rPr lang="en-US" altLang="ko-KR" sz="1600" dirty="0" smtClean="0"/>
              <a:t>) </a:t>
            </a:r>
            <a:r>
              <a:rPr lang="ko-KR" altLang="en-US" sz="1400" dirty="0" smtClean="0"/>
              <a:t>경북대학교병원 피부과 교수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대한피부과학회 정회원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대한피부암학회 회장</a:t>
            </a:r>
            <a:r>
              <a:rPr lang="ko-KR" altLang="en-US" sz="1400" b="1" dirty="0" smtClean="0"/>
              <a:t> </a:t>
            </a:r>
            <a:r>
              <a:rPr lang="en-US" altLang="ko-KR" sz="1400" dirty="0" smtClean="0"/>
              <a:t>(</a:t>
            </a:r>
            <a:r>
              <a:rPr lang="en-US" altLang="ko-KR" sz="1400" dirty="0" smtClean="0"/>
              <a:t>2021.11~2024.3)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대한피부병리학회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(2017.2~2019.2)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대한피부외과학회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(2019.5~2021.4)</a:t>
            </a:r>
          </a:p>
        </p:txBody>
      </p:sp>
    </p:spTree>
    <p:extLst>
      <p:ext uri="{BB962C8B-B14F-4D97-AF65-F5344CB8AC3E}">
        <p14:creationId xmlns:p14="http://schemas.microsoft.com/office/powerpoint/2010/main" val="602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7873" y="1336093"/>
            <a:ext cx="8252112" cy="492992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1) </a:t>
            </a:r>
            <a:r>
              <a:rPr lang="ko-KR" altLang="en-US" sz="2400" b="1" u="sng" dirty="0" err="1" smtClean="0"/>
              <a:t>더모스코피</a:t>
            </a:r>
            <a:r>
              <a:rPr lang="ko-KR" altLang="en-US" sz="2400" b="1" dirty="0" err="1" smtClean="0"/>
              <a:t>는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피부 </a:t>
            </a:r>
            <a:r>
              <a:rPr lang="ko-KR" altLang="en-US" sz="2400" b="1" dirty="0" err="1" smtClean="0"/>
              <a:t>병변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표피와 진피 일부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을 </a:t>
            </a:r>
            <a:r>
              <a:rPr lang="en-US" altLang="ko-KR" sz="2400" b="1" dirty="0"/>
              <a:t>10</a:t>
            </a:r>
            <a:r>
              <a:rPr lang="ko-KR" altLang="en-US" sz="2400" b="1" dirty="0"/>
              <a:t>배 가량 확대해서 </a:t>
            </a:r>
            <a:r>
              <a:rPr lang="ko-KR" altLang="en-US" sz="2400" b="1" dirty="0" smtClean="0"/>
              <a:t>관찰하며 </a:t>
            </a:r>
            <a:r>
              <a:rPr lang="ko-KR" altLang="en-US" sz="2400" b="1" dirty="0" err="1" smtClean="0"/>
              <a:t>검사시</a:t>
            </a:r>
            <a:r>
              <a:rPr lang="ko-KR" altLang="en-US" sz="2400" b="1" dirty="0" smtClean="0"/>
              <a:t> 환자의 불편이 없습니다</a:t>
            </a:r>
            <a:r>
              <a:rPr lang="en-US" altLang="ko-KR" sz="2400" b="1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2) </a:t>
            </a:r>
            <a:r>
              <a:rPr lang="ko-KR" altLang="en-US" sz="2400" b="1" dirty="0" smtClean="0"/>
              <a:t>피부 </a:t>
            </a:r>
            <a:r>
              <a:rPr lang="ko-KR" altLang="en-US" sz="2400" b="1" dirty="0" err="1" smtClean="0"/>
              <a:t>병변의</a:t>
            </a:r>
            <a:r>
              <a:rPr lang="ko-KR" altLang="en-US" sz="2400" b="1" dirty="0" smtClean="0"/>
              <a:t> 형태학적 특징을 병리조직학적 소견과 연계하여 진단하게 되므로 </a:t>
            </a:r>
            <a:r>
              <a:rPr lang="en-US" altLang="ko-KR" sz="2400" b="1" dirty="0" smtClean="0"/>
              <a:t>“</a:t>
            </a:r>
            <a:r>
              <a:rPr lang="ko-KR" altLang="en-US" sz="2400" b="1" dirty="0" smtClean="0"/>
              <a:t>피부과 의사의 </a:t>
            </a:r>
            <a:r>
              <a:rPr lang="ko-KR" altLang="en-US" sz="2400" b="1" u="sng" dirty="0" smtClean="0"/>
              <a:t>제 </a:t>
            </a:r>
            <a:r>
              <a:rPr lang="en-US" altLang="ko-KR" sz="2400" b="1" u="sng" dirty="0" smtClean="0"/>
              <a:t>2</a:t>
            </a:r>
            <a:r>
              <a:rPr lang="ko-KR" altLang="en-US" sz="2400" b="1" u="sng" dirty="0" smtClean="0"/>
              <a:t>의 눈 또는 청진기</a:t>
            </a:r>
            <a:r>
              <a:rPr lang="en-US" altLang="ko-KR" sz="2400" b="1" dirty="0" smtClean="0"/>
              <a:t>”</a:t>
            </a:r>
            <a:r>
              <a:rPr lang="ko-KR" altLang="en-US" sz="2400" b="1" dirty="0" smtClean="0"/>
              <a:t>로 불립니다</a:t>
            </a:r>
            <a:r>
              <a:rPr lang="en-US" altLang="ko-KR" sz="2400" b="1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3) </a:t>
            </a:r>
            <a:r>
              <a:rPr lang="ko-KR" altLang="en-US" sz="2400" b="1" dirty="0" smtClean="0"/>
              <a:t>따라서 이 검사는 </a:t>
            </a:r>
            <a:r>
              <a:rPr lang="ko-KR" altLang="en-US" sz="2400" b="1" dirty="0" smtClean="0"/>
              <a:t>교육을 받은 </a:t>
            </a:r>
            <a:r>
              <a:rPr lang="ko-KR" altLang="en-US" sz="2400" b="1" dirty="0" smtClean="0"/>
              <a:t>피부과의사들만 </a:t>
            </a:r>
            <a:r>
              <a:rPr lang="ko-KR" altLang="en-US" sz="2400" b="1" dirty="0" smtClean="0"/>
              <a:t>시행할 수 있으며 </a:t>
            </a:r>
            <a:r>
              <a:rPr lang="ko-KR" altLang="en-US" sz="2400" b="1" u="sng" dirty="0" smtClean="0"/>
              <a:t>많은 경우에서 피부를 떼어내고 봉합하는 조직검사를 않고도 피부 질환을 </a:t>
            </a:r>
            <a:r>
              <a:rPr lang="ko-KR" altLang="en-US" sz="2400" b="1" u="sng" dirty="0" smtClean="0"/>
              <a:t>진단</a:t>
            </a:r>
            <a:r>
              <a:rPr lang="ko-KR" altLang="en-US" sz="2400" b="1" dirty="0" smtClean="0"/>
              <a:t>하는 장점이 있습니다</a:t>
            </a:r>
            <a:r>
              <a:rPr lang="en-US" altLang="ko-KR" b="1" dirty="0" smtClean="0"/>
              <a:t>.</a:t>
            </a:r>
          </a:p>
          <a:p>
            <a:pPr marL="0" indent="0" algn="ctr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en-US" altLang="ko-KR" sz="2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2209800" y="35662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더모스코피란</a:t>
            </a:r>
            <a:r>
              <a:rPr kumimoji="1" lang="ko-KR" alt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무엇인가</a:t>
            </a:r>
            <a:r>
              <a:rPr kumimoji="1" lang="en-US" altLang="ko-KR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1" lang="en-US" altLang="ko-KR" sz="4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9044074" y="1926771"/>
            <a:ext cx="2995526" cy="2445963"/>
            <a:chOff x="9044074" y="1600200"/>
            <a:chExt cx="2986001" cy="2445963"/>
          </a:xfrm>
        </p:grpSpPr>
        <p:pic>
          <p:nvPicPr>
            <p:cNvPr id="1028" name="Picture 4" descr="Dermoscopy: to cross-polarize, or not to cross-polarize, that is the  question: A literature revie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9332" y="1600200"/>
              <a:ext cx="2428875" cy="24459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9272588" y="3105151"/>
              <a:ext cx="52387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220450" y="3105151"/>
              <a:ext cx="438219" cy="24622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/>
                <a:t>표피</a:t>
              </a:r>
              <a:endParaRPr lang="ko-KR" alt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220450" y="3586731"/>
              <a:ext cx="438219" cy="24622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진피</a:t>
              </a:r>
              <a:endParaRPr lang="ko-KR" alt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396538" y="1947864"/>
              <a:ext cx="438219" cy="40011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/>
                <a:t>편광필터</a:t>
              </a:r>
              <a:endParaRPr lang="ko-KR" alt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44074" y="2576960"/>
              <a:ext cx="828744" cy="24622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err="1" smtClean="0"/>
                <a:t>더모스코피</a:t>
              </a:r>
              <a:endParaRPr lang="ko-KR" alt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439559" y="2504616"/>
              <a:ext cx="590516" cy="24622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smtClean="0"/>
                <a:t>의료진</a:t>
              </a:r>
              <a:endParaRPr lang="ko-KR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38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lluco Dermatoscope IDS 1100 - Buy today from Team Med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296" y="1250150"/>
            <a:ext cx="2819260" cy="281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681369" y="387096"/>
            <a:ext cx="88292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더모스코피</a:t>
            </a:r>
            <a:r>
              <a:rPr kumimoji="1" lang="ko-KR" alt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검사법</a:t>
            </a:r>
            <a:endParaRPr kumimoji="1" lang="en-US" altLang="ko-KR" sz="4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02" y="4114799"/>
            <a:ext cx="4104537" cy="2503947"/>
          </a:xfrm>
          <a:prstGeom prst="rect">
            <a:avLst/>
          </a:prstGeom>
        </p:spPr>
      </p:pic>
      <p:grpSp>
        <p:nvGrpSpPr>
          <p:cNvPr id="6" name="그룹 3"/>
          <p:cNvGrpSpPr>
            <a:grpSpLocks/>
          </p:cNvGrpSpPr>
          <p:nvPr/>
        </p:nvGrpSpPr>
        <p:grpSpPr bwMode="auto">
          <a:xfrm>
            <a:off x="1114502" y="1371551"/>
            <a:ext cx="2910174" cy="2131369"/>
            <a:chOff x="395536" y="1052736"/>
            <a:chExt cx="4549140" cy="3384376"/>
          </a:xfrm>
        </p:grpSpPr>
        <p:pic>
          <p:nvPicPr>
            <p:cNvPr id="7" name="그림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914" b="8002"/>
            <a:stretch>
              <a:fillRect/>
            </a:stretch>
          </p:blipFill>
          <p:spPr bwMode="auto">
            <a:xfrm>
              <a:off x="395536" y="1052736"/>
              <a:ext cx="4549140" cy="3384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그림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05" t="4102" r="1698" b="4448"/>
            <a:stretch>
              <a:fillRect/>
            </a:stretch>
          </p:blipFill>
          <p:spPr bwMode="auto">
            <a:xfrm rot="-2374925">
              <a:off x="2398216" y="1838122"/>
              <a:ext cx="1082182" cy="125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533" y="4024771"/>
            <a:ext cx="4877869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157609" y="1672417"/>
            <a:ext cx="3287487" cy="182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보기에는 점 같은데</a:t>
            </a:r>
            <a:r>
              <a:rPr kumimoji="1" lang="en-US" altLang="ko-KR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ko-KR" altLang="en-US" sz="28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더모스코피</a:t>
            </a:r>
            <a:r>
              <a:rPr kumimoji="1" lang="ko-KR" altLang="en-US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결과 </a:t>
            </a:r>
            <a:endParaRPr kumimoji="1" lang="en-US" altLang="ko-KR" sz="28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kumimoji="1" lang="ko-KR" altLang="en-US" sz="2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암</a:t>
            </a:r>
            <a:r>
              <a:rPr kumimoji="1" lang="en-US" altLang="ko-KR" sz="2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ko-KR" altLang="en-US" sz="28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흑색종</a:t>
            </a:r>
            <a:r>
              <a:rPr kumimoji="1" lang="en-US" altLang="ko-KR" sz="2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1" lang="ko-KR" altLang="en-US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이 강하게 의심되는 예시</a:t>
            </a:r>
            <a:endParaRPr kumimoji="1" lang="en-US" altLang="ko-KR" sz="2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아래쪽 화살표 1"/>
          <p:cNvSpPr/>
          <p:nvPr/>
        </p:nvSpPr>
        <p:spPr>
          <a:xfrm>
            <a:off x="8310009" y="3415170"/>
            <a:ext cx="381000" cy="555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64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350069" y="254576"/>
            <a:ext cx="951671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더모스코피로</a:t>
            </a:r>
            <a:r>
              <a:rPr kumimoji="1" lang="ko-KR" alt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피부암 진단 가능</a:t>
            </a:r>
            <a:r>
              <a:rPr kumimoji="1" lang="en-US" altLang="ko-KR" sz="4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923" y="1149096"/>
            <a:ext cx="3912372" cy="2616104"/>
          </a:xfrm>
          <a:prstGeom prst="round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04" y="1372261"/>
            <a:ext cx="2667107" cy="4000661"/>
          </a:xfrm>
          <a:prstGeom prst="round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1026" name="Picture 2" descr="Is Your Mole Cancerous? Detecting Skin Cancer with Dermos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908" y="2572620"/>
            <a:ext cx="3476535" cy="2594031"/>
          </a:xfrm>
          <a:prstGeom prst="round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Benign melanocytic naev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30" name="Picture 6" descr="https://www.pcds.org.uk/imager/gallery/clinical/moles/13873/JMN7_fee391183f15cb4d62773032fe0be92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24" y="3869636"/>
            <a:ext cx="3843130" cy="2882348"/>
          </a:xfrm>
          <a:prstGeom prst="round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17806" y="5459379"/>
            <a:ext cx="2836349" cy="324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손발톱 모반 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점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양성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)</a:t>
            </a:r>
            <a:endParaRPr lang="en-US" altLang="ko-KR" sz="20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745773" y="6280041"/>
            <a:ext cx="2049731" cy="395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모반 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점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2000" b="1" dirty="0" smtClean="0">
                <a:solidFill>
                  <a:srgbClr val="0000FF"/>
                </a:solidFill>
                <a:latin typeface="+mn-ea"/>
              </a:rPr>
              <a:t>양성</a:t>
            </a:r>
            <a:r>
              <a:rPr lang="en-US" altLang="ko-KR" sz="2000" b="1" dirty="0" smtClean="0">
                <a:solidFill>
                  <a:srgbClr val="0000FF"/>
                </a:solidFill>
                <a:latin typeface="+mn-ea"/>
              </a:rPr>
              <a:t>)</a:t>
            </a:r>
            <a:endParaRPr lang="en-US" altLang="ko-KR" sz="20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829054" y="1473279"/>
            <a:ext cx="2426861" cy="493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발바닥 </a:t>
            </a:r>
            <a:r>
              <a:rPr lang="ko-KR" altLang="en-US" sz="2000" b="1" dirty="0" err="1" smtClean="0">
                <a:solidFill>
                  <a:srgbClr val="FF0000"/>
                </a:solidFill>
                <a:latin typeface="+mn-ea"/>
              </a:rPr>
              <a:t>흑색종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암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)</a:t>
            </a:r>
            <a:endParaRPr lang="en-US" altLang="ko-KR" sz="2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181976" y="5274949"/>
            <a:ext cx="1562398" cy="3470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err="1" smtClean="0">
                <a:solidFill>
                  <a:srgbClr val="FF0000"/>
                </a:solidFill>
                <a:latin typeface="+mn-ea"/>
              </a:rPr>
              <a:t>흑색종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암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)</a:t>
            </a:r>
            <a:endParaRPr lang="en-US" altLang="ko-KR" sz="20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53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216</Words>
  <Application>Microsoft Office PowerPoint</Application>
  <PresentationFormat>와이드스크린</PresentationFormat>
  <Paragraphs>31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71</cp:revision>
  <dcterms:created xsi:type="dcterms:W3CDTF">2021-08-05T02:04:13Z</dcterms:created>
  <dcterms:modified xsi:type="dcterms:W3CDTF">2024-06-29T00:50:26Z</dcterms:modified>
</cp:coreProperties>
</file>