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4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823" autoAdjust="0"/>
  </p:normalViewPr>
  <p:slideViewPr>
    <p:cSldViewPr snapToGrid="0" showGuides="1">
      <p:cViewPr varScale="1">
        <p:scale>
          <a:sx n="72" d="100"/>
          <a:sy n="72" d="100"/>
        </p:scale>
        <p:origin x="1027" y="62"/>
      </p:cViewPr>
      <p:guideLst>
        <p:guide orient="horz" pos="2160"/>
        <p:guide pos="3840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1EE2-A05C-43F5-9048-29DE5227DF2C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2769-B8C0-44AA-A008-0331FB74CE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5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저는 경북대학교병원 피부과에 근무하고 있는 </a:t>
            </a:r>
            <a:r>
              <a:rPr lang="ko-KR" altLang="en-US" dirty="0" err="1" smtClean="0"/>
              <a:t>이석종</a:t>
            </a:r>
            <a:r>
              <a:rPr lang="ko-KR" altLang="en-US" dirty="0" smtClean="0"/>
              <a:t> 교수입니다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오늘 저는 환자들이 피부과를 방문했을 때 시행하는 여러 검사 중 피부조직검사에 대해 말씀드리고자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저는 피부과 진료 외에 피부병리학을 전공한 인연으로 </a:t>
            </a:r>
            <a:r>
              <a:rPr lang="ko-KR" altLang="en-US" dirty="0" err="1" smtClean="0"/>
              <a:t>경북대병원</a:t>
            </a:r>
            <a:r>
              <a:rPr lang="ko-KR" altLang="en-US" dirty="0" smtClean="0"/>
              <a:t> 병리과에서 피부병리검사의 </a:t>
            </a:r>
            <a:r>
              <a:rPr lang="ko-KR" altLang="en-US" dirty="0" err="1" smtClean="0"/>
              <a:t>병리판독을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도우고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있읍니다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23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66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27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46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5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2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1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72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4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2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2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0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0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2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D290-CA1D-4316-96B0-3F3B02B95C48}" type="datetimeFigureOut">
              <a:rPr lang="ko-KR" altLang="en-US" smtClean="0"/>
              <a:t>2024-06-29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2133600" y="1211646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ctr" latinLnBrk="1">
              <a:spcBef>
                <a:spcPct val="20000"/>
              </a:spcBef>
              <a:buClr>
                <a:srgbClr val="6A5CD0"/>
              </a:buClr>
              <a:buSzPct val="80000"/>
              <a:buFont typeface="Wingdings 2" panose="05020102010507070707" pitchFamily="18" charset="2"/>
              <a:buChar char="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041400" indent="-368300" latinLnBrk="1">
              <a:spcBef>
                <a:spcPct val="20000"/>
              </a:spcBef>
              <a:buClr>
                <a:schemeClr val="tx2"/>
              </a:buClr>
              <a:buSzPct val="80000"/>
              <a:buFont typeface="Wingdings 2" panose="05020102010507070707" pitchFamily="18" charset="2"/>
              <a:buChar char="d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620838" indent="-327025" latinLnBrk="1">
              <a:spcBef>
                <a:spcPct val="20000"/>
              </a:spcBef>
              <a:buClr>
                <a:srgbClr val="6A5CD0"/>
              </a:buClr>
              <a:buSzPct val="85000"/>
              <a:buFont typeface="Wingdings 2" panose="05020102010507070707" pitchFamily="18" charset="2"/>
              <a:buChar char=""/>
              <a:defRPr kumimoji="1" sz="2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2138363" indent="-228600" latinLnBrk="1">
              <a:spcBef>
                <a:spcPct val="20000"/>
              </a:spcBef>
              <a:buClr>
                <a:schemeClr val="tx2"/>
              </a:buClr>
              <a:buSzPct val="90000"/>
              <a:buFont typeface="Wingdings 2" panose="05020102010507070707" pitchFamily="18" charset="2"/>
              <a:buChar char="d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557463" indent="-228600" latinLnBrk="1">
              <a:spcBef>
                <a:spcPct val="20000"/>
              </a:spcBef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30146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4718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9290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3862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피부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곰팡이 검사   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(KOH </a:t>
            </a: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검사</a:t>
            </a:r>
            <a:r>
              <a:rPr lang="en-US" altLang="ko-KR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o-KR" altLang="en-US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환자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ko-KR" altLang="en-US" sz="4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보호자용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ko-K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872305" y="5134451"/>
            <a:ext cx="55175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ko-KR" altLang="en-US" sz="1600" dirty="0" smtClean="0"/>
              <a:t>자료 제공</a:t>
            </a:r>
            <a:r>
              <a:rPr lang="en-US" altLang="ko-KR" sz="1600" dirty="0" smtClean="0"/>
              <a:t>; </a:t>
            </a:r>
            <a:r>
              <a:rPr lang="ko-KR" altLang="en-US" b="1" dirty="0" err="1" smtClean="0"/>
              <a:t>이석종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이석종피부과 원장</a:t>
            </a:r>
            <a:r>
              <a:rPr lang="en-US" altLang="ko-KR" b="1" dirty="0" smtClean="0"/>
              <a:t>)</a:t>
            </a:r>
          </a:p>
          <a:p>
            <a:pPr fontAlgn="base"/>
            <a:endParaRPr lang="en-US" altLang="ko-KR" sz="1600" dirty="0" smtClean="0"/>
          </a:p>
          <a:p>
            <a:pPr fontAlgn="base"/>
            <a:r>
              <a:rPr lang="en-US" altLang="ko-KR" sz="1600" dirty="0"/>
              <a:t>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</a:t>
            </a:r>
            <a:r>
              <a:rPr lang="en-US" altLang="ko-KR" sz="1600" dirty="0" smtClean="0"/>
              <a:t>) </a:t>
            </a:r>
            <a:r>
              <a:rPr lang="ko-KR" altLang="en-US" sz="1400" dirty="0" smtClean="0"/>
              <a:t>경북대학교병원 피부과 교수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대한피부과학회 정회원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대한피부암학회 회장</a:t>
            </a:r>
            <a:r>
              <a:rPr lang="ko-KR" altLang="en-US" sz="1400" b="1" dirty="0" smtClean="0"/>
              <a:t> </a:t>
            </a:r>
            <a:r>
              <a:rPr lang="en-US" altLang="ko-KR" sz="1400" smtClean="0"/>
              <a:t>(</a:t>
            </a:r>
            <a:r>
              <a:rPr lang="en-US" altLang="ko-KR" sz="1400" smtClean="0"/>
              <a:t>2021.11~2024.3)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대한피부병리학회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(2017.2~2019.2)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대한피부외과학회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(2019.5~2021.4)</a:t>
            </a:r>
          </a:p>
        </p:txBody>
      </p:sp>
    </p:spTree>
    <p:extLst>
      <p:ext uri="{BB962C8B-B14F-4D97-AF65-F5344CB8AC3E}">
        <p14:creationId xmlns:p14="http://schemas.microsoft.com/office/powerpoint/2010/main" val="60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2209800" y="260238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en-US" altLang="ko-KR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KOH</a:t>
            </a:r>
            <a:r>
              <a:rPr kumimoji="1" lang="ko-KR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검사란 무엇인가</a:t>
            </a:r>
            <a:r>
              <a:rPr kumimoji="1" lang="en-US" altLang="ko-KR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1" lang="en-US" altLang="ko-KR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910945" y="6345383"/>
            <a:ext cx="3004854" cy="399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대한피부과학회 자료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3454" y="1328047"/>
            <a:ext cx="1112520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1) KOH 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검사는 피부 질환이 곰팡이</a:t>
            </a: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(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진균</a:t>
            </a: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)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질환인지 아닌지 꼭 확인할 필요가 있을 때 행하는 필수적인 검사법이다</a:t>
            </a: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 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2400" b="1" dirty="0">
              <a:solidFill>
                <a:srgbClr val="333333"/>
              </a:solidFill>
              <a:latin typeface="+mn-lt"/>
              <a:ea typeface="맑은 고딕" panose="020B0503020000020004" pitchFamily="50" charset="-127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2) 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결과를 확인하는데 시간이 별로 소요되지 않으며 통증이 없습니다</a:t>
            </a: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  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다만 결과 </a:t>
            </a:r>
            <a:r>
              <a:rPr kumimoji="0" lang="ko-KR" alt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판독시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자칫 잘못 판독할 수 있으므로 숙련된 피부과의사들에게만 </a:t>
            </a:r>
            <a:r>
              <a:rPr kumimoji="0" lang="ko-KR" altLang="en-US" sz="24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보험 급여 검사가 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허용됩니다</a:t>
            </a: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돋움" panose="020B0600000101010101" pitchFamily="50" charset="-127"/>
              </a:rPr>
              <a:t> </a:t>
            </a:r>
            <a:endParaRPr kumimoji="0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3) </a:t>
            </a:r>
            <a:r>
              <a: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검사 방법</a:t>
            </a:r>
            <a:endParaRPr kumimoji="0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 ①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의심되는 부분의 각질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,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모발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,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손발톱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,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수포를 긁어 슬라이드 위에 모은다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 ② </a:t>
            </a:r>
            <a:r>
              <a:rPr kumimoji="0" lang="ko-KR" altLang="en-US" sz="24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검체를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커버 슬라이드로 살짝 덮어 놓는다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 ③ KOH (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수산화 칼륨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) 10~30%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용액을 떨어뜨린다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 ④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알코올램프로 살짝 가열하거나 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10~20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분간 충분히 기다려서 각질을 녹인다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  ⑤ </a:t>
            </a:r>
            <a:r>
              <a:rPr kumimoji="0" lang="ko-KR" altLang="en-US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현미경으로 진균 균사 여부를 관찰한다</a:t>
            </a:r>
            <a:r>
              <a:rPr kumimoji="0" lang="en-US" altLang="ko-KR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ea typeface="맑은 고딕" panose="020B0503020000020004" pitchFamily="50" charset="-127"/>
              </a:rPr>
              <a:t>.</a:t>
            </a:r>
            <a:endParaRPr kumimoji="0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38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681369" y="206984"/>
            <a:ext cx="88292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en-US" altLang="ko-KR" b="1" dirty="0" smtClean="0">
                <a:solidFill>
                  <a:srgbClr val="000000"/>
                </a:solidFill>
                <a:latin typeface="굴림" panose="020B0600000101010101" pitchFamily="50" charset="-127"/>
                <a:cs typeface="Calibri" panose="020F0502020204030204" pitchFamily="34" charset="0"/>
              </a:rPr>
              <a:t>KOH</a:t>
            </a:r>
            <a:r>
              <a:rPr kumimoji="1" lang="ko-KR" altLang="en-US" b="1" dirty="0" smtClean="0">
                <a:solidFill>
                  <a:srgbClr val="000000"/>
                </a:solidFill>
                <a:latin typeface="굴림" panose="020B0600000101010101" pitchFamily="50" charset="-127"/>
                <a:cs typeface="Calibri" panose="020F0502020204030204" pitchFamily="34" charset="0"/>
              </a:rPr>
              <a:t>검사법</a:t>
            </a:r>
            <a:endParaRPr kumimoji="1" lang="en-US" altLang="ko-KR" b="1" dirty="0">
              <a:solidFill>
                <a:srgbClr val="000000"/>
              </a:solidFill>
              <a:latin typeface="굴림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344" y="3429000"/>
            <a:ext cx="4329309" cy="3186147"/>
          </a:xfrm>
          <a:prstGeom prst="round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2" r="4416"/>
          <a:stretch/>
        </p:blipFill>
        <p:spPr>
          <a:xfrm>
            <a:off x="637309" y="1171816"/>
            <a:ext cx="3865418" cy="3339980"/>
          </a:xfrm>
          <a:prstGeom prst="roundRect">
            <a:avLst/>
          </a:prstGeom>
        </p:spPr>
      </p:pic>
      <p:pic>
        <p:nvPicPr>
          <p:cNvPr id="1026" name="Picture 2" descr="A Study of Prevalence of Dermatophytosis in and around Guntur District,  Andhra Pradesh, South Indi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4452" r="2379" b="14256"/>
          <a:stretch/>
        </p:blipFill>
        <p:spPr bwMode="auto">
          <a:xfrm>
            <a:off x="7420015" y="1171816"/>
            <a:ext cx="4147930" cy="332629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위로 구부러진 화살표 3"/>
          <p:cNvSpPr/>
          <p:nvPr/>
        </p:nvSpPr>
        <p:spPr>
          <a:xfrm rot="2580965">
            <a:off x="2478235" y="5096817"/>
            <a:ext cx="1371600" cy="63730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위로 구부러진 화살표 7"/>
          <p:cNvSpPr/>
          <p:nvPr/>
        </p:nvSpPr>
        <p:spPr>
          <a:xfrm rot="18826552">
            <a:off x="8523949" y="5082019"/>
            <a:ext cx="1371600" cy="63730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108</Words>
  <Application>Microsoft Office PowerPoint</Application>
  <PresentationFormat>와이드스크린</PresentationFormat>
  <Paragraphs>26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굴림</vt:lpstr>
      <vt:lpstr>돋움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65</cp:revision>
  <dcterms:created xsi:type="dcterms:W3CDTF">2021-08-05T02:04:13Z</dcterms:created>
  <dcterms:modified xsi:type="dcterms:W3CDTF">2024-06-29T00:57:23Z</dcterms:modified>
</cp:coreProperties>
</file>