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6" r:id="rId3"/>
    <p:sldId id="264" r:id="rId4"/>
    <p:sldId id="272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0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823" autoAdjust="0"/>
  </p:normalViewPr>
  <p:slideViewPr>
    <p:cSldViewPr snapToGrid="0" showGuides="1">
      <p:cViewPr varScale="1">
        <p:scale>
          <a:sx n="72" d="100"/>
          <a:sy n="72" d="100"/>
        </p:scale>
        <p:origin x="1027" y="72"/>
      </p:cViewPr>
      <p:guideLst>
        <p:guide orient="horz" pos="2160"/>
        <p:guide pos="3840"/>
        <p:guide orient="horz" pos="10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21EE2-A05C-43F5-9048-29DE5227DF2C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62769-B8C0-44AA-A008-0331FB74CE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9585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저는 경북대학교병원 피부과에 근무하고 있는 </a:t>
            </a:r>
            <a:r>
              <a:rPr lang="ko-KR" altLang="en-US" dirty="0" err="1" smtClean="0"/>
              <a:t>이석종</a:t>
            </a:r>
            <a:r>
              <a:rPr lang="ko-KR" altLang="en-US" dirty="0" smtClean="0"/>
              <a:t> 교수입니다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오늘 저는 환자들이 피부과를 방문했을 때 시행하는 여러 검사 중 피부조직검사에 대해 말씀드리고자 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저는 피부과 진료 외에 피부병리학을 전공한 인연으로 </a:t>
            </a:r>
            <a:r>
              <a:rPr lang="ko-KR" altLang="en-US" dirty="0" err="1" smtClean="0"/>
              <a:t>경북대병원</a:t>
            </a:r>
            <a:r>
              <a:rPr lang="ko-KR" altLang="en-US" dirty="0" smtClean="0"/>
              <a:t> 병리과에서 피부병리검사의 </a:t>
            </a:r>
            <a:r>
              <a:rPr lang="ko-KR" altLang="en-US" dirty="0" err="1" smtClean="0"/>
              <a:t>병리판독을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도우고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있읍니다</a:t>
            </a:r>
            <a:r>
              <a:rPr lang="en-US" altLang="ko-KR" dirty="0" smtClean="0"/>
              <a:t>.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023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endParaRPr lang="ko-KR" altLang="en-US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664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5273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89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46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050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628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610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672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45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23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12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301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40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29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ED290-CA1D-4316-96B0-3F3B02B95C48}" type="datetimeFigureOut">
              <a:rPr lang="ko-KR" altLang="en-US" smtClean="0"/>
              <a:t>2024-06-29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49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2133600" y="1211646"/>
            <a:ext cx="7924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fontAlgn="ctr" latinLnBrk="1">
              <a:spcBef>
                <a:spcPct val="20000"/>
              </a:spcBef>
              <a:buClr>
                <a:srgbClr val="6A5CD0"/>
              </a:buClr>
              <a:buSzPct val="80000"/>
              <a:buFont typeface="Wingdings 2" panose="05020102010507070707" pitchFamily="18" charset="2"/>
              <a:buChar char="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1041400" indent="-368300" latinLnBrk="1">
              <a:spcBef>
                <a:spcPct val="20000"/>
              </a:spcBef>
              <a:buClr>
                <a:schemeClr val="tx2"/>
              </a:buClr>
              <a:buSzPct val="80000"/>
              <a:buFont typeface="Wingdings 2" panose="05020102010507070707" pitchFamily="18" charset="2"/>
              <a:buChar char="d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620838" indent="-327025" latinLnBrk="1">
              <a:spcBef>
                <a:spcPct val="20000"/>
              </a:spcBef>
              <a:buClr>
                <a:srgbClr val="6A5CD0"/>
              </a:buClr>
              <a:buSzPct val="85000"/>
              <a:buFont typeface="Wingdings 2" panose="05020102010507070707" pitchFamily="18" charset="2"/>
              <a:buChar char=""/>
              <a:defRPr kumimoji="1" sz="2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2138363" indent="-228600" latinLnBrk="1">
              <a:spcBef>
                <a:spcPct val="20000"/>
              </a:spcBef>
              <a:buClr>
                <a:schemeClr val="tx2"/>
              </a:buClr>
              <a:buSzPct val="90000"/>
              <a:buFont typeface="Wingdings 2" panose="05020102010507070707" pitchFamily="18" charset="2"/>
              <a:buChar char="d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557463" indent="-228600" latinLnBrk="1">
              <a:spcBef>
                <a:spcPct val="20000"/>
              </a:spcBef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30146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34718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9290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43862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fontAlgn="base" hangingPunct="1">
              <a:lnSpc>
                <a:spcPct val="16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Wood</a:t>
            </a:r>
            <a:r>
              <a:rPr lang="ko-KR" altLang="en-US" sz="72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등</a:t>
            </a:r>
            <a:r>
              <a:rPr lang="en-US" altLang="ko-KR" sz="7200" b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ko-KR" altLang="en-US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검사</a:t>
            </a:r>
            <a:endParaRPr lang="en-US" altLang="ko-KR" sz="72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fontAlgn="base" hangingPunct="1">
              <a:lnSpc>
                <a:spcPct val="16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ko-KR" altLang="en-US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환자</a:t>
            </a: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ko-KR" altLang="en-US" sz="4800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보호자용</a:t>
            </a: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endParaRPr lang="en-US" altLang="ko-KR" sz="4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885557" y="5134451"/>
            <a:ext cx="551758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ko-KR" altLang="en-US" sz="1600" dirty="0" smtClean="0"/>
              <a:t>자료 제공</a:t>
            </a:r>
            <a:r>
              <a:rPr lang="en-US" altLang="ko-KR" sz="1600" dirty="0" smtClean="0"/>
              <a:t>; </a:t>
            </a:r>
            <a:r>
              <a:rPr lang="ko-KR" altLang="en-US" b="1" dirty="0" err="1" smtClean="0"/>
              <a:t>이석종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이석종피부과 원장</a:t>
            </a:r>
            <a:r>
              <a:rPr lang="en-US" altLang="ko-KR" b="1" dirty="0" smtClean="0"/>
              <a:t>)</a:t>
            </a:r>
          </a:p>
          <a:p>
            <a:pPr fontAlgn="base"/>
            <a:endParaRPr lang="en-US" altLang="ko-KR" sz="1600" dirty="0" smtClean="0"/>
          </a:p>
          <a:p>
            <a:pPr fontAlgn="base"/>
            <a:r>
              <a:rPr lang="en-US" altLang="ko-KR" sz="1600" dirty="0"/>
              <a:t> 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전</a:t>
            </a:r>
            <a:r>
              <a:rPr lang="en-US" altLang="ko-KR" sz="1600" dirty="0" smtClean="0"/>
              <a:t>) </a:t>
            </a:r>
            <a:r>
              <a:rPr lang="ko-KR" altLang="en-US" sz="1400" dirty="0" smtClean="0"/>
              <a:t>경북대학교병원 피부과 교수</a:t>
            </a:r>
            <a:endParaRPr lang="en-US" altLang="ko-KR" sz="1400" dirty="0" smtClean="0"/>
          </a:p>
          <a:p>
            <a:pPr fontAlgn="base"/>
            <a:r>
              <a:rPr lang="ko-KR" altLang="en-US" sz="1400" dirty="0" smtClean="0"/>
              <a:t>  대한피부과학회 정회원</a:t>
            </a:r>
            <a:endParaRPr lang="en-US" altLang="ko-KR" sz="1400" dirty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 smtClean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대한피부암학회 회장</a:t>
            </a:r>
            <a:r>
              <a:rPr lang="ko-KR" altLang="en-US" sz="1400" b="1" dirty="0" smtClean="0"/>
              <a:t> </a:t>
            </a:r>
            <a:r>
              <a:rPr lang="en-US" altLang="ko-KR" sz="1400" dirty="0" smtClean="0"/>
              <a:t>(</a:t>
            </a:r>
            <a:r>
              <a:rPr lang="en-US" altLang="ko-KR" sz="1400" dirty="0" smtClean="0"/>
              <a:t>2021.11~2024.3)</a:t>
            </a:r>
            <a:endParaRPr lang="en-US" altLang="ko-KR" sz="1400" dirty="0" smtClean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대한피부병리학회 회장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(2017.2~2019.2)</a:t>
            </a:r>
            <a:endParaRPr lang="en-US" altLang="ko-KR" sz="1400" dirty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 smtClean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대한피부외과학회 회장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(2019.5~2021.4)</a:t>
            </a:r>
          </a:p>
        </p:txBody>
      </p:sp>
    </p:spTree>
    <p:extLst>
      <p:ext uri="{BB962C8B-B14F-4D97-AF65-F5344CB8AC3E}">
        <p14:creationId xmlns:p14="http://schemas.microsoft.com/office/powerpoint/2010/main" val="602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52132" y="1298137"/>
            <a:ext cx="6569086" cy="483684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b="1" dirty="0" smtClean="0"/>
              <a:t>1) </a:t>
            </a:r>
            <a:r>
              <a:rPr lang="ko-KR" altLang="en-US" sz="2400" b="1" dirty="0" smtClean="0"/>
              <a:t>주로 </a:t>
            </a:r>
            <a:r>
              <a:rPr lang="ko-KR" altLang="en-US" sz="2400" b="1" u="sng" dirty="0" smtClean="0"/>
              <a:t>백반증과 세균</a:t>
            </a:r>
            <a:r>
              <a:rPr lang="en-US" altLang="ko-KR" sz="2400" b="1" u="sng" dirty="0" smtClean="0"/>
              <a:t>-</a:t>
            </a:r>
            <a:r>
              <a:rPr lang="ko-KR" altLang="en-US" sz="2400" b="1" u="sng" dirty="0" smtClean="0"/>
              <a:t>곰팡이질환</a:t>
            </a:r>
            <a:r>
              <a:rPr lang="ko-KR" altLang="en-US" sz="2400" b="1" dirty="0" smtClean="0"/>
              <a:t>을 </a:t>
            </a:r>
            <a:r>
              <a:rPr lang="ko-KR" altLang="en-US" sz="2400" b="1" dirty="0"/>
              <a:t>진단하는 데 사용하는 </a:t>
            </a:r>
            <a:r>
              <a:rPr lang="ko-KR" altLang="en-US" sz="2400" b="1" dirty="0" smtClean="0"/>
              <a:t>검사로 환자의 위험이 없습니다</a:t>
            </a:r>
            <a:r>
              <a:rPr lang="en-US" altLang="ko-KR" sz="2400" b="1" dirty="0" smtClean="0"/>
              <a:t>.</a:t>
            </a:r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b="1" dirty="0" smtClean="0"/>
              <a:t>2) </a:t>
            </a:r>
            <a:r>
              <a:rPr lang="ko-KR" altLang="en-US" sz="2400" b="1" dirty="0" err="1" smtClean="0"/>
              <a:t>우드등은</a:t>
            </a:r>
            <a:r>
              <a:rPr lang="ko-KR" altLang="en-US" sz="2400" b="1" dirty="0"/>
              <a:t> </a:t>
            </a:r>
            <a:r>
              <a:rPr lang="en-US" altLang="ko-KR" sz="2400" b="1" dirty="0"/>
              <a:t>320~400nm (360nm)</a:t>
            </a:r>
            <a:r>
              <a:rPr lang="ko-KR" altLang="en-US" sz="2400" b="1" dirty="0"/>
              <a:t>의 </a:t>
            </a:r>
            <a:r>
              <a:rPr lang="ko-KR" altLang="en-US" sz="2400" b="1" dirty="0" smtClean="0"/>
              <a:t>자외선 광선만 통과되는데 실내등을 끈 상태에서 </a:t>
            </a:r>
            <a:r>
              <a:rPr lang="ko-KR" altLang="en-US" sz="2400" b="1" dirty="0" err="1" smtClean="0"/>
              <a:t>병변을</a:t>
            </a:r>
            <a:r>
              <a:rPr lang="ko-KR" altLang="en-US" sz="2400" b="1" dirty="0" smtClean="0"/>
              <a:t> 비추면 질병에 따라 여러 가지 </a:t>
            </a:r>
            <a:r>
              <a:rPr lang="ko-KR" altLang="en-US" sz="2400" b="1" dirty="0" err="1" smtClean="0"/>
              <a:t>형광색을</a:t>
            </a:r>
            <a:r>
              <a:rPr lang="ko-KR" altLang="en-US" sz="2400" b="1" dirty="0" smtClean="0"/>
              <a:t> 나타낸다</a:t>
            </a:r>
            <a:r>
              <a:rPr lang="en-US" altLang="ko-KR" sz="2400" b="1" dirty="0" smtClean="0"/>
              <a:t>.</a:t>
            </a:r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b="1" dirty="0" smtClean="0"/>
              <a:t>3) </a:t>
            </a:r>
            <a:r>
              <a:rPr lang="ko-KR" altLang="en-US" sz="2400" b="1" dirty="0" smtClean="0"/>
              <a:t>백반증에는 검은 주위 정상 피부에 비해 병변이 </a:t>
            </a:r>
            <a:r>
              <a:rPr lang="ko-KR" altLang="en-US" sz="2400" b="1" dirty="0"/>
              <a:t>흰색의 </a:t>
            </a:r>
            <a:r>
              <a:rPr lang="ko-KR" altLang="en-US" sz="2400" b="1" dirty="0" smtClean="0"/>
              <a:t>형광으로 나타나며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각각의 </a:t>
            </a:r>
            <a:r>
              <a:rPr lang="ko-KR" altLang="en-US" sz="2400" b="1" dirty="0" err="1" smtClean="0"/>
              <a:t>질환마다</a:t>
            </a:r>
            <a:r>
              <a:rPr lang="ko-KR" altLang="en-US" sz="2400" b="1" dirty="0" smtClean="0"/>
              <a:t> 고유한 소견들이 보입니다</a:t>
            </a:r>
            <a:r>
              <a:rPr lang="en-US" altLang="ko-KR" sz="2400" b="1" dirty="0" smtClean="0"/>
              <a:t>.</a:t>
            </a:r>
            <a:endParaRPr lang="en-US" altLang="ko-KR" sz="20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2209800" y="316864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우드등검사란 무엇인가</a:t>
            </a:r>
            <a:r>
              <a:rPr kumimoji="1" lang="en-US" altLang="ko-KR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kumimoji="1" lang="en-US" altLang="ko-KR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244" y="2066067"/>
            <a:ext cx="4168680" cy="3075777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910945" y="6345383"/>
            <a:ext cx="3004854" cy="399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대한피부과학회 자료</a:t>
            </a:r>
            <a:endParaRPr lang="en-US" altLang="ko-KR" sz="2000" b="1" dirty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38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1681369" y="320836"/>
            <a:ext cx="882926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sz="44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우드등검사</a:t>
            </a:r>
            <a:r>
              <a:rPr kumimoji="1" lang="en-US" altLang="ko-KR" sz="4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kumimoji="1" lang="en-US" altLang="ko-KR" sz="4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utoShape 2" descr="Anesthesia | Plastic Surgery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542" y="1600200"/>
            <a:ext cx="4762500" cy="476250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589" y="2447842"/>
            <a:ext cx="4053840" cy="2598420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453807" y="5377598"/>
            <a:ext cx="4451405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육안으로는 경계가 희미한 백반증도 범위가 확연히 보임</a:t>
            </a:r>
            <a:endParaRPr lang="en-US" altLang="ko-KR" sz="2000" b="1" dirty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0364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1350069" y="320836"/>
            <a:ext cx="951671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sz="44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우드등검사</a:t>
            </a:r>
            <a:r>
              <a:rPr kumimoji="1" lang="en-US" altLang="ko-KR" sz="4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-2</a:t>
            </a:r>
            <a:endParaRPr kumimoji="1" lang="en-US" altLang="ko-KR" sz="4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utoShape 2" descr="Anesthesia | Plastic Surgery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4" name="Picture 2" descr="Clin Med - Derm Flashcards | Quizl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865" y="1545341"/>
            <a:ext cx="9320270" cy="4343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194681" y="6119969"/>
            <a:ext cx="9724952" cy="3470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육안으로는 잘 보이지 않는 사타구니의 </a:t>
            </a:r>
            <a:r>
              <a:rPr lang="ko-KR" altLang="en-US" sz="2000" b="1" dirty="0" err="1" smtClean="0">
                <a:solidFill>
                  <a:srgbClr val="000000"/>
                </a:solidFill>
                <a:latin typeface="+mn-ea"/>
              </a:rPr>
              <a:t>홍색음선이</a:t>
            </a: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 우드등검사에서 </a:t>
            </a:r>
            <a:r>
              <a:rPr lang="ko-KR" altLang="en-US" sz="2000" b="1" dirty="0" err="1" smtClean="0">
                <a:solidFill>
                  <a:srgbClr val="000000"/>
                </a:solidFill>
                <a:latin typeface="+mn-ea"/>
              </a:rPr>
              <a:t>산호색으로</a:t>
            </a: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 잘 보임</a:t>
            </a:r>
            <a:endParaRPr lang="en-US" altLang="ko-KR" sz="20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" name="오른쪽 화살표 1"/>
          <p:cNvSpPr/>
          <p:nvPr/>
        </p:nvSpPr>
        <p:spPr>
          <a:xfrm rot="19288506">
            <a:off x="3083442" y="4258340"/>
            <a:ext cx="478465" cy="271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 rot="19288506">
            <a:off x="7634177" y="4545308"/>
            <a:ext cx="478465" cy="271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오른쪽 화살표 9"/>
          <p:cNvSpPr/>
          <p:nvPr/>
        </p:nvSpPr>
        <p:spPr>
          <a:xfrm>
            <a:off x="6436242" y="3653169"/>
            <a:ext cx="478465" cy="271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오른쪽 화살표 10"/>
          <p:cNvSpPr/>
          <p:nvPr/>
        </p:nvSpPr>
        <p:spPr>
          <a:xfrm>
            <a:off x="2008016" y="3429000"/>
            <a:ext cx="478465" cy="271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3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140</Words>
  <Application>Microsoft Office PowerPoint</Application>
  <PresentationFormat>와이드스크린</PresentationFormat>
  <Paragraphs>23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66</cp:revision>
  <dcterms:created xsi:type="dcterms:W3CDTF">2021-08-05T02:04:13Z</dcterms:created>
  <dcterms:modified xsi:type="dcterms:W3CDTF">2024-06-29T00:57:48Z</dcterms:modified>
</cp:coreProperties>
</file>