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6" r:id="rId3"/>
    <p:sldId id="264" r:id="rId4"/>
    <p:sldId id="271" r:id="rId5"/>
    <p:sldId id="268" r:id="rId6"/>
    <p:sldId id="270" r:id="rId7"/>
    <p:sldId id="269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823" autoAdjust="0"/>
  </p:normalViewPr>
  <p:slideViewPr>
    <p:cSldViewPr snapToGrid="0" showGuides="1">
      <p:cViewPr varScale="1">
        <p:scale>
          <a:sx n="72" d="100"/>
          <a:sy n="72" d="100"/>
        </p:scale>
        <p:origin x="1027" y="72"/>
      </p:cViewPr>
      <p:guideLst>
        <p:guide orient="horz" pos="2160"/>
        <p:guide pos="3840"/>
        <p:guide orient="horz" pos="10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21EE2-A05C-43F5-9048-29DE5227DF2C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62769-B8C0-44AA-A008-0331FB74CE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58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저는 경북대학교병원 피부과에 근무하고 있는 </a:t>
            </a:r>
            <a:r>
              <a:rPr lang="ko-KR" altLang="en-US" dirty="0" err="1" smtClean="0"/>
              <a:t>이석종</a:t>
            </a:r>
            <a:r>
              <a:rPr lang="ko-KR" altLang="en-US" dirty="0" smtClean="0"/>
              <a:t> 교수입니다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오늘 저는 환자들이 피부과를 방문했을 때 시행하는 여러 검사 중 피부조직검사에 대해 말씀드리고자 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저는 피부과 진료 외에 피부병리학을 전공한 인연으로 </a:t>
            </a:r>
            <a:r>
              <a:rPr lang="ko-KR" altLang="en-US" dirty="0" err="1" smtClean="0"/>
              <a:t>경북대병원</a:t>
            </a:r>
            <a:r>
              <a:rPr lang="ko-KR" altLang="en-US" dirty="0" smtClean="0"/>
              <a:t> 병리과에서 피부병리검사의 </a:t>
            </a:r>
            <a:r>
              <a:rPr lang="ko-KR" altLang="en-US" dirty="0" err="1" smtClean="0"/>
              <a:t>병리판독을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도우고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있읍니다</a:t>
            </a:r>
            <a:r>
              <a:rPr lang="en-US" altLang="ko-KR" dirty="0" smtClean="0"/>
              <a:t>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2769-B8C0-44AA-A008-0331FB74CEB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23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>
                <a:srgbClr val="000000"/>
              </a:buClr>
              <a:buSzPct val="150000"/>
              <a:buNone/>
              <a:defRPr/>
            </a:pPr>
            <a:r>
              <a:rPr lang="ko-KR" altLang="en-US" dirty="0" err="1" smtClean="0"/>
              <a:t>경북대병원</a:t>
            </a:r>
            <a:r>
              <a:rPr lang="ko-KR" altLang="en-US" dirty="0" smtClean="0"/>
              <a:t> 피부과에서는 하루에도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여건 이상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많게는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건 이상 시행되는 피부조직검사의 과정과 이후 주의점 등에 대해 </a:t>
            </a:r>
            <a:r>
              <a:rPr lang="ko-KR" altLang="en-US" dirty="0" err="1" smtClean="0"/>
              <a:t>설명드리겠읍니다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여러분이 피부과에 오면 진료를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하게 되고 진단을 받게 됩니다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그런데</a:t>
            </a:r>
            <a:r>
              <a:rPr lang="en-US" altLang="ko-KR" dirty="0" smtClean="0"/>
              <a:t> </a:t>
            </a:r>
            <a:r>
              <a:rPr lang="ko-KR" altLang="en-US" dirty="0" smtClean="0"/>
              <a:t>일반적인 피부질환은 대개 </a:t>
            </a:r>
            <a:r>
              <a:rPr lang="ko-KR" altLang="en-US" dirty="0" err="1" smtClean="0"/>
              <a:t>육안검사로</a:t>
            </a:r>
            <a:r>
              <a:rPr lang="ko-KR" altLang="en-US" dirty="0" smtClean="0"/>
              <a:t> 진단이 되지만 몇몇 피부질환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피부종양은 육안검사만으로 진단이 되지 않습니다</a:t>
            </a:r>
            <a:r>
              <a:rPr lang="en-US" altLang="ko-KR" dirty="0" smtClean="0"/>
              <a:t>. </a:t>
            </a:r>
            <a:r>
              <a:rPr lang="ko-KR" altLang="en-US" b="0" dirty="0" smtClean="0"/>
              <a:t>이렇게 피부 </a:t>
            </a:r>
            <a:r>
              <a:rPr lang="ko-KR" altLang="en-US" sz="1200" b="0" dirty="0" smtClean="0">
                <a:solidFill>
                  <a:srgbClr val="0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종양과 종양이 아닌</a:t>
            </a:r>
            <a:r>
              <a:rPr lang="en-US" altLang="ko-KR" sz="1200" b="0" dirty="0" smtClean="0">
                <a:solidFill>
                  <a:srgbClr val="0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1200" b="0" dirty="0" err="1" smtClean="0">
                <a:solidFill>
                  <a:srgbClr val="0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염증성</a:t>
            </a:r>
            <a:r>
              <a:rPr lang="ko-KR" altLang="en-US" sz="1200" b="0" dirty="0" smtClean="0">
                <a:solidFill>
                  <a:srgbClr val="0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피부 질환을 육안 검사로만 진단하기 어려운 경우에 펀치나 메스 등을 이용하여 피부 조직을 채취한 다음 이 걸 조직 슬라이드로 만들어 현미경으로 관찰하는 검사가 피부 조직검사입니다</a:t>
            </a:r>
            <a:r>
              <a:rPr lang="en-US" altLang="ko-KR" sz="1200" b="0" dirty="0" smtClean="0">
                <a:solidFill>
                  <a:srgbClr val="00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  <a:endParaRPr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2769-B8C0-44AA-A008-0331FB74CEB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166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조직검사의 과정은 우선 검사 부위를 사진으로 찍어 기록으로 남기는 과정부터 시작하게 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마치 여러분들이 내과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진찰시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가슴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X-ray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검사를 하는 것과 마찬가지이지요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이후 해당 부위를 소독하고 국소마취를 하게 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이후 질환의 특징이나 피부 부위에 따라 면도칼을 이용하여 얇게 덜어내는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면도절제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종이에 구멍을 뚫는 펀치와 비슷한 도구를 이용하여 조직을 채취하는 펀치생검법이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가장 큰 조직이 필요한 경우 수술용 메스를 이용하여 조직을 채취하는 절개생검법이 있는데 조직 채취 후에는 피부를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1~3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방울 정도 봉합하게 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2769-B8C0-44AA-A008-0331FB74CEB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27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조직검사 후 귀가한 다음 하루이틀째부터 상처를 소독하고 항생제 연고를 바른 다음 거즈 또는 밴드로 부위를 보호합니다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 염색이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필요없는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대부분의 경우에는 검사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 후 진단결과가 나오게 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그러나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특수염색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면역조직화학검사 또는 유전자검사가 필요한 경우 추가적으로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주가 더 소요되기도 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이때 환자들에게 미리 부탁 말씀드리고 싶은 것은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피부조직검사를 처음 설명할 때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특수염색에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따른 추가 비용을 발생할 수 있음을 설명하게 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최초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수납시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미리 나중에 추가 비용이 발생할 수 있음을 환자가 사전에 허락해 주시면 나중에 따로 환자 동의를 받지 않고 즉시 추가 검사를 시행함으로 진단까지 걸리는 시간을 줄일 수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그러나 환자가 여러 가지 사정으로 원하지 않을 경우 다음 환자 방문 때 환자의 허락을 받고 추가 수납한 다음 그제서야 검사를 시작해야 하므로 시간이 더 늦어질 수 있다는 점을 이해해 주시길 부탁드립니다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2769-B8C0-44AA-A008-0331FB74CEB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55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피부조직검사는 피부 조직을 떼어내는 제법 위험부담이 있는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검사법이므로 함부로 시행하지는 않고 꼭 이 방법이 아니고서는 진단이 되지 않을 경우에 시행합니다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피부 조직을 채취하는 피부조직검사도 드물게 부작용이 발생할 수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예로 검사 부위의 출혈과 멍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국소 감염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검사 부위 주위의 접촉피부염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봉합사 제거 후 상처 벌어짐과 검사 부위의 흉터를 들 수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드물지만 조직검사 후에도 불행히 진단이 어렵거나 틀리는 경우도 발생할 수도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altLang="ko-KR" sz="1200" b="1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##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병든 부분이 분명한 경우에는 그 누구도 이 사과를 사지 않을 것입니다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그러나 </a:t>
            </a:r>
            <a:r>
              <a:rPr lang="en-US" altLang="ko-KR" sz="1200" b="1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##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이처럼 좋은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사과인줄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알고 사서 집에 가서 깎아보니 </a:t>
            </a:r>
            <a:r>
              <a:rPr lang="en-US" altLang="ko-KR" sz="1200" b="1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##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예상치 못했던 엉뚱한 곳이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썩어있거나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또는 </a:t>
            </a:r>
            <a:r>
              <a:rPr lang="en-US" altLang="ko-KR" sz="1200" b="1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##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아예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속골병이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든 사과가 있는 것처럼 조직검사 부위가 정확하게 고르기 어려운 경우에는 최초 조직검사 결과 진단 불가능한 경우도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있읍니다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이럴 경우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어쩔수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없이 추후에 다시 조직검사가 필요할 수도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이와 비슷하게 아직 병의 진단적인 소견이 나타나지 않았을 경우에도 너무 빨리 조직검사를 하면 진단이 확정되지 않아 장차 다시 조직검사가 필요할 수도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2769-B8C0-44AA-A008-0331FB74CEB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44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조직검사 후에 환자는 어떻게 해야 할까요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 환자는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일간 검사 부위를 많이 움직이지 않도록 해야 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하루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번씩 생리식염수로 상처를 소독하고 검사 부위를 물이 직접 닿지 않도록 주의합니다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욕조에 몸을 완전히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담구는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목욕은 봉합사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제거후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까지 피하시고 가벼운 샤워를 권하며 샤워를 할 때 물이 들어갈까 걱정이 되면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방수밴드를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사용하십시오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이후 상처부위에 출혈이나 과도한 부기가 없을 경우 다음 예정일에 방문하여 진단 결과를 듣고 나서 피부를 꿰맨 봉합사를 제거합니다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이후 진단 결과에 따른 투약이나 후속 조치를 그대로 시행하시면 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드릴 말씀은 피부과질환을 진단하는 과정에서 피부조직검사는 흉터 등 부작용을 가질 수도 있지만 피부질환의 진단을 위해 반드시 필요한 경우에만 시행된다는 점을 이해해 주시기 바랍니다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끝까지 들어주신 환자와 보호자분들께 감사의 말씀을 드리며 좋은 치료 결과가 있기를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기원드립니다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2769-B8C0-44AA-A008-0331FB74CEB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166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채취한 피부 조직은 일반조직염색을 하여 조직을 현미경으로 관찰합니다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이것만으로 진단이 어려운 경우에는 거기에 더해 특수염색이나 면역조직화학검사를 하게 되는데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피부결핵이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의심될 때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조직내에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결핵균이 있는지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혹은 조직 내에 이상한 암세포가 있는지 등을 검사합니다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최근 많이 발달된 유전자검사로 불리는 분자병리검사는 이 그림처럼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카포시육종이라고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하는 피부암에서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HHV8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하는 특정 바이러스가 있는지 또는 특정 암세포의 특징인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단클론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성질을 보이는지 검사하게 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62769-B8C0-44AA-A008-0331FB74CEB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23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46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50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28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10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72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45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23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25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01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07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229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D290-CA1D-4316-96B0-3F3B02B95C48}" type="datetimeFigureOut">
              <a:rPr lang="ko-KR" altLang="en-US" smtClean="0"/>
              <a:t>2024-06-29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B2DC-427E-483D-A0A5-F005C928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9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2133600" y="1648968"/>
            <a:ext cx="7924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fontAlgn="ctr" latinLnBrk="1">
              <a:spcBef>
                <a:spcPct val="20000"/>
              </a:spcBef>
              <a:buClr>
                <a:srgbClr val="6A5CD0"/>
              </a:buClr>
              <a:buSzPct val="80000"/>
              <a:buFont typeface="Wingdings 2" panose="05020102010507070707" pitchFamily="18" charset="2"/>
              <a:buChar char="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1041400" indent="-368300" latinLnBrk="1">
              <a:spcBef>
                <a:spcPct val="20000"/>
              </a:spcBef>
              <a:buClr>
                <a:schemeClr val="tx2"/>
              </a:buClr>
              <a:buSzPct val="80000"/>
              <a:buFont typeface="Wingdings 2" panose="05020102010507070707" pitchFamily="18" charset="2"/>
              <a:buChar char="d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620838" indent="-327025" latinLnBrk="1">
              <a:spcBef>
                <a:spcPct val="20000"/>
              </a:spcBef>
              <a:buClr>
                <a:srgbClr val="6A5CD0"/>
              </a:buClr>
              <a:buSzPct val="85000"/>
              <a:buFont typeface="Wingdings 2" panose="05020102010507070707" pitchFamily="18" charset="2"/>
              <a:buChar char=""/>
              <a:defRPr kumimoji="1" sz="2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2138363" indent="-228600" latinLnBrk="1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d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557463" indent="-228600" latinLnBrk="1">
              <a:spcBef>
                <a:spcPct val="20000"/>
              </a:spcBef>
              <a:buClr>
                <a:srgbClr val="6A5CD0"/>
              </a:buClr>
              <a:buSzPct val="95000"/>
              <a:buFont typeface="Wingdings 2" panose="05020102010507070707" pitchFamily="18" charset="2"/>
              <a:buChar char="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30146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5CD0"/>
              </a:buClr>
              <a:buSzPct val="95000"/>
              <a:buFont typeface="Wingdings 2" panose="05020102010507070707" pitchFamily="18" charset="2"/>
              <a:buChar char="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34718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5CD0"/>
              </a:buClr>
              <a:buSzPct val="95000"/>
              <a:buFont typeface="Wingdings 2" panose="05020102010507070707" pitchFamily="18" charset="2"/>
              <a:buChar char="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9290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5CD0"/>
              </a:buClr>
              <a:buSzPct val="95000"/>
              <a:buFont typeface="Wingdings 2" panose="05020102010507070707" pitchFamily="18" charset="2"/>
              <a:buChar char="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43862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5CD0"/>
              </a:buClr>
              <a:buSzPct val="95000"/>
              <a:buFont typeface="Wingdings 2" panose="05020102010507070707" pitchFamily="18" charset="2"/>
              <a:buChar char="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base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7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피부조직검사</a:t>
            </a:r>
            <a:endParaRPr lang="en-US" altLang="ko-KR" sz="72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base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ko-KR" altLang="en-US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환자</a:t>
            </a:r>
            <a:r>
              <a:rPr lang="en-US" altLang="ko-KR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ko-KR" altLang="en-US" sz="4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보호자용</a:t>
            </a:r>
            <a:r>
              <a:rPr lang="en-US" altLang="ko-KR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altLang="ko-KR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59052" y="5134451"/>
            <a:ext cx="551758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1600" dirty="0" smtClean="0"/>
              <a:t>자료 제공</a:t>
            </a:r>
            <a:r>
              <a:rPr lang="en-US" altLang="ko-KR" sz="1600" dirty="0" smtClean="0"/>
              <a:t>; </a:t>
            </a:r>
            <a:r>
              <a:rPr lang="ko-KR" altLang="en-US" b="1" dirty="0" err="1" smtClean="0"/>
              <a:t>이석종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이석종피부과 원장</a:t>
            </a:r>
            <a:r>
              <a:rPr lang="en-US" altLang="ko-KR" b="1" dirty="0" smtClean="0"/>
              <a:t>)</a:t>
            </a:r>
          </a:p>
          <a:p>
            <a:pPr fontAlgn="base"/>
            <a:endParaRPr lang="en-US" altLang="ko-KR" sz="1600" dirty="0" smtClean="0"/>
          </a:p>
          <a:p>
            <a:pPr fontAlgn="base"/>
            <a:r>
              <a:rPr lang="en-US" altLang="ko-KR" sz="1600" dirty="0"/>
              <a:t> 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전</a:t>
            </a:r>
            <a:r>
              <a:rPr lang="en-US" altLang="ko-KR" sz="1600" dirty="0" smtClean="0"/>
              <a:t>) </a:t>
            </a:r>
            <a:r>
              <a:rPr lang="ko-KR" altLang="en-US" sz="1400" dirty="0" smtClean="0"/>
              <a:t>경북대학교병원 피부과 교수</a:t>
            </a:r>
            <a:endParaRPr lang="en-US" altLang="ko-KR" sz="1400" dirty="0" smtClean="0"/>
          </a:p>
          <a:p>
            <a:pPr fontAlgn="base"/>
            <a:r>
              <a:rPr lang="ko-KR" altLang="en-US" sz="1400" dirty="0" smtClean="0"/>
              <a:t>  대한피부과학회 정회원</a:t>
            </a:r>
            <a:endParaRPr lang="en-US" altLang="ko-KR" sz="1400" dirty="0"/>
          </a:p>
          <a:p>
            <a:pPr fontAlgn="base"/>
            <a:r>
              <a:rPr lang="ko-KR" altLang="en-US" sz="1400" dirty="0" smtClean="0"/>
              <a:t>  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전</a:t>
            </a:r>
            <a:r>
              <a:rPr lang="en-US" altLang="ko-KR" sz="1400" dirty="0"/>
              <a:t>)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대한피부암학회 회장</a:t>
            </a:r>
            <a:r>
              <a:rPr lang="ko-KR" altLang="en-US" sz="1400" b="1" dirty="0" smtClean="0"/>
              <a:t> </a:t>
            </a:r>
            <a:r>
              <a:rPr lang="en-US" altLang="ko-KR" sz="1400" dirty="0" smtClean="0"/>
              <a:t>(</a:t>
            </a:r>
            <a:r>
              <a:rPr lang="en-US" altLang="ko-KR" sz="1400" dirty="0" smtClean="0"/>
              <a:t>2021.11~2024.3)</a:t>
            </a:r>
            <a:endParaRPr lang="en-US" altLang="ko-KR" sz="1400" dirty="0" smtClean="0"/>
          </a:p>
          <a:p>
            <a:pPr fontAlgn="base"/>
            <a:r>
              <a:rPr lang="ko-KR" altLang="en-US" sz="1400" dirty="0" smtClean="0"/>
              <a:t>  </a:t>
            </a:r>
            <a:r>
              <a:rPr lang="en-US" altLang="ko-KR" sz="1400" dirty="0"/>
              <a:t>(</a:t>
            </a:r>
            <a:r>
              <a:rPr lang="ko-KR" altLang="en-US" sz="1400" dirty="0"/>
              <a:t>전</a:t>
            </a:r>
            <a:r>
              <a:rPr lang="en-US" altLang="ko-KR" sz="1400" dirty="0"/>
              <a:t>)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대한피부병리학회 회장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(2017.2~2019.2)</a:t>
            </a:r>
            <a:endParaRPr lang="en-US" altLang="ko-KR" sz="1400" dirty="0"/>
          </a:p>
          <a:p>
            <a:pPr fontAlgn="base"/>
            <a:r>
              <a:rPr lang="ko-KR" altLang="en-US" sz="1400" dirty="0" smtClean="0"/>
              <a:t>  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전</a:t>
            </a:r>
            <a:r>
              <a:rPr lang="en-US" altLang="ko-KR" sz="1400" dirty="0"/>
              <a:t>)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대한피부외과학회 회장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(2019.5~2021.4)</a:t>
            </a:r>
          </a:p>
        </p:txBody>
      </p:sp>
    </p:spTree>
    <p:extLst>
      <p:ext uri="{BB962C8B-B14F-4D97-AF65-F5344CB8AC3E}">
        <p14:creationId xmlns:p14="http://schemas.microsoft.com/office/powerpoint/2010/main" val="602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46453" y="1591944"/>
            <a:ext cx="10447981" cy="174180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000000"/>
              </a:buClr>
              <a:buSzPct val="150000"/>
              <a:buNone/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종양과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+mn-ea"/>
              </a:rPr>
              <a:t>비종양성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피부 질환을 육안 검사로만 진단하기 어려운 경우 </a:t>
            </a:r>
            <a:endParaRPr lang="en-US" altLang="ko-KR" sz="2400" b="1" dirty="0" smtClean="0">
              <a:solidFill>
                <a:srgbClr val="00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Clr>
                <a:srgbClr val="000000"/>
              </a:buClr>
              <a:buSzPct val="150000"/>
              <a:buNone/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펀치나 메스 등을 이용하여 피부 조직을 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채취</a:t>
            </a: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봉합한 후 조직 슬라이드로</a:t>
            </a:r>
            <a:endParaRPr lang="en-US" altLang="ko-KR" sz="2400" b="1" dirty="0" smtClean="0">
              <a:solidFill>
                <a:srgbClr val="00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Clr>
                <a:srgbClr val="000000"/>
              </a:buClr>
              <a:buSzPct val="150000"/>
              <a:buNone/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만들어 현미경검사와 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기타 특수 검사를 통해 진단하는 과정</a:t>
            </a: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50000"/>
              <a:buAutoNum type="arabicPeriod"/>
              <a:defRPr/>
            </a:pPr>
            <a:endParaRPr lang="en-US" altLang="ko-KR" sz="24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2209800" y="661416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1pPr>
            <a:lvl2pPr marL="742950" indent="-28575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kumimoji="1" lang="ko-KR" altLang="en-US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피부조직검사란 무엇인가</a:t>
            </a:r>
            <a:r>
              <a:rPr kumimoji="1" lang="en-US" altLang="ko-KR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1" lang="en-US" altLang="ko-KR" sz="4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98853" y="5139309"/>
            <a:ext cx="10447981" cy="84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종양 </a:t>
            </a: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피부암</a:t>
            </a: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피부양성종양</a:t>
            </a: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)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의 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진단</a:t>
            </a:r>
            <a:endParaRPr lang="en-US" altLang="ko-KR" sz="2400" b="1" dirty="0" smtClean="0">
              <a:solidFill>
                <a:srgbClr val="000000"/>
              </a:solidFill>
              <a:latin typeface="+mn-ea"/>
            </a:endParaRPr>
          </a:p>
          <a:p>
            <a:pPr marL="0" indent="0">
              <a:buClr>
                <a:srgbClr val="00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2. (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+mn-ea"/>
              </a:rPr>
              <a:t>비종양성</a:t>
            </a: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)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+mn-ea"/>
              </a:rPr>
              <a:t>염증성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 피부질환의 진단</a:t>
            </a: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 </a:t>
            </a:r>
            <a:endParaRPr lang="en-US" altLang="ko-KR" sz="24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62200" y="4267581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1pPr>
            <a:lvl2pPr marL="742950" indent="-28575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kumimoji="1" lang="ko-KR" altLang="en-US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피부조직검사의 목적</a:t>
            </a:r>
            <a:endParaRPr kumimoji="1" lang="en-US" altLang="ko-KR" sz="4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38956" y="1259840"/>
            <a:ext cx="3295829" cy="454252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</a:rPr>
              <a:t>2.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피부 </a:t>
            </a:r>
            <a:r>
              <a:rPr lang="ko-KR" altLang="en-US" sz="2000" b="1" dirty="0">
                <a:solidFill>
                  <a:srgbClr val="000000"/>
                </a:solidFill>
              </a:rPr>
              <a:t>소독과 </a:t>
            </a:r>
            <a:r>
              <a:rPr lang="en-US" altLang="ko-KR" sz="2000" b="1" dirty="0">
                <a:solidFill>
                  <a:srgbClr val="000000"/>
                </a:solidFill>
              </a:rPr>
              <a:t>(</a:t>
            </a:r>
            <a:r>
              <a:rPr lang="ko-KR" altLang="en-US" sz="2000" b="1" dirty="0">
                <a:solidFill>
                  <a:srgbClr val="000000"/>
                </a:solidFill>
              </a:rPr>
              <a:t>국소</a:t>
            </a:r>
            <a:r>
              <a:rPr lang="en-US" altLang="ko-KR" sz="2000" b="1" dirty="0">
                <a:solidFill>
                  <a:srgbClr val="000000"/>
                </a:solidFill>
              </a:rPr>
              <a:t>) </a:t>
            </a:r>
            <a:r>
              <a:rPr lang="ko-KR" altLang="en-US" sz="2000" b="1" dirty="0">
                <a:solidFill>
                  <a:srgbClr val="000000"/>
                </a:solidFill>
              </a:rPr>
              <a:t>마취</a:t>
            </a:r>
            <a:endParaRPr lang="en-US" altLang="ko-KR" sz="2000" b="1" dirty="0">
              <a:solidFill>
                <a:srgbClr val="000000"/>
              </a:solidFill>
            </a:endParaRPr>
          </a:p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endParaRPr lang="en-US" altLang="ko-KR" sz="2000" b="1" dirty="0">
              <a:solidFill>
                <a:srgbClr val="000000"/>
              </a:solidFill>
            </a:endParaRP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2209800" y="82296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1pPr>
            <a:lvl2pPr marL="742950" indent="-28575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kumimoji="1" lang="ko-KR" altLang="en-US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피부조직검사 방법</a:t>
            </a:r>
            <a:r>
              <a:rPr kumimoji="1" lang="en-US" altLang="ko-KR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endParaRPr kumimoji="1" lang="en-US" altLang="ko-KR" sz="4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66774" y="1259839"/>
            <a:ext cx="4038346" cy="1077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dirty="0" err="1" smtClean="0">
                <a:solidFill>
                  <a:srgbClr val="000000"/>
                </a:solidFill>
              </a:rPr>
              <a:t>병변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부위 사진 촬영</a:t>
            </a:r>
            <a:r>
              <a:rPr lang="ko-KR" altLang="en-US" sz="2000" dirty="0" smtClean="0"/>
              <a:t>  </a:t>
            </a:r>
            <a:endParaRPr lang="en-US" altLang="ko-KR" sz="2000" dirty="0" smtClean="0"/>
          </a:p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ko-KR" altLang="en-US" sz="2000" dirty="0" smtClean="0"/>
              <a:t>  </a:t>
            </a:r>
            <a:r>
              <a:rPr lang="ko-KR" altLang="en-US" sz="2000" dirty="0" err="1" smtClean="0"/>
              <a:t>검사병변의</a:t>
            </a:r>
            <a:r>
              <a:rPr lang="ko-KR" altLang="en-US" sz="2000" dirty="0" smtClean="0"/>
              <a:t> 의무기록 </a:t>
            </a:r>
            <a:endParaRPr lang="en-US" altLang="ko-KR" sz="2000" dirty="0" smtClean="0"/>
          </a:p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000" dirty="0" smtClean="0"/>
              <a:t>    (X</a:t>
            </a:r>
            <a:r>
              <a:rPr lang="ko-KR" altLang="en-US" sz="2000" dirty="0" err="1" smtClean="0"/>
              <a:t>선검사와</a:t>
            </a:r>
            <a:r>
              <a:rPr lang="ko-KR" altLang="en-US" sz="2000" dirty="0" smtClean="0"/>
              <a:t> 동일</a:t>
            </a:r>
            <a:r>
              <a:rPr lang="en-US" altLang="ko-KR" sz="2000" dirty="0" smtClean="0"/>
              <a:t>) </a:t>
            </a:r>
            <a:endParaRPr lang="en-US" altLang="ko-KR" sz="2000" b="1" dirty="0">
              <a:solidFill>
                <a:srgbClr val="000000"/>
              </a:solidFill>
            </a:endParaRPr>
          </a:p>
        </p:txBody>
      </p:sp>
      <p:pic>
        <p:nvPicPr>
          <p:cNvPr id="1028" name="Picture 4" descr="Illustration of punch biops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07" y="4780934"/>
            <a:ext cx="2571530" cy="19286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llustration of excisional biop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749" y="4780934"/>
            <a:ext cx="2571530" cy="19286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llustration of shave biops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72" y="4780934"/>
            <a:ext cx="2571530" cy="19286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366774" y="3829620"/>
            <a:ext cx="4038346" cy="460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  <a:latin typeface="+mn-ea"/>
              </a:rPr>
              <a:t>3.</a:t>
            </a:r>
            <a:r>
              <a:rPr lang="ko-KR" altLang="en-US" sz="2000" b="1" dirty="0" smtClean="0">
                <a:solidFill>
                  <a:srgbClr val="000000"/>
                </a:solidFill>
                <a:latin typeface="+mn-ea"/>
              </a:rPr>
              <a:t> 여러 가지 조직 채취 방법</a:t>
            </a:r>
            <a:endParaRPr lang="en-US" altLang="ko-KR" sz="2000" b="1" dirty="0" smtClean="0">
              <a:solidFill>
                <a:srgbClr val="000000"/>
              </a:solidFill>
              <a:latin typeface="+mn-ea"/>
            </a:endParaRPr>
          </a:p>
          <a:p>
            <a:pPr marL="0" indent="0" algn="just">
              <a:buClr>
                <a:srgbClr val="00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ko-KR" altLang="en-US" sz="2000" dirty="0" smtClean="0">
                <a:latin typeface="+mn-ea"/>
              </a:rPr>
              <a:t>  </a:t>
            </a:r>
            <a:endParaRPr lang="en-US" altLang="ko-KR" sz="20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056689" y="4270096"/>
            <a:ext cx="1581006" cy="460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en-US" altLang="ko-KR" sz="1800" b="1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1) </a:t>
            </a:r>
            <a:r>
              <a:rPr lang="ko-KR" altLang="en-US" sz="1800" b="1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면도 </a:t>
            </a:r>
            <a:r>
              <a:rPr lang="ko-KR" altLang="en-US" sz="1800" b="1" dirty="0" err="1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생검</a:t>
            </a:r>
            <a:r>
              <a:rPr lang="ko-KR" altLang="en-US" sz="1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endParaRPr lang="en-US" altLang="ko-KR" sz="1800" b="1" dirty="0">
              <a:solidFill>
                <a:srgbClr val="0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7433792" y="4275354"/>
            <a:ext cx="1658006" cy="460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en-US" altLang="ko-KR" sz="1800" b="1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3) </a:t>
            </a:r>
            <a:r>
              <a:rPr lang="ko-KR" altLang="en-US" sz="1800" b="1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절개 </a:t>
            </a:r>
            <a:r>
              <a:rPr lang="ko-KR" altLang="en-US" sz="1800" b="1" dirty="0" err="1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생검</a:t>
            </a:r>
            <a:r>
              <a:rPr lang="ko-KR" altLang="en-US" sz="1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endParaRPr lang="en-US" altLang="ko-KR" sz="1800" b="1" dirty="0">
              <a:solidFill>
                <a:srgbClr val="0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4643199" y="4280608"/>
            <a:ext cx="1589676" cy="460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en-US" altLang="ko-KR" sz="1800" b="1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2) </a:t>
            </a:r>
            <a:r>
              <a:rPr lang="ko-KR" altLang="en-US" sz="1800" b="1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펀치 </a:t>
            </a:r>
            <a:r>
              <a:rPr lang="ko-KR" altLang="en-US" sz="1800" b="1" dirty="0" err="1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생검</a:t>
            </a:r>
            <a:r>
              <a:rPr lang="ko-KR" altLang="en-US" sz="1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endParaRPr lang="en-US" altLang="ko-KR" sz="1800" b="1" dirty="0">
              <a:solidFill>
                <a:srgbClr val="0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11274" r="5084" b="18284"/>
          <a:stretch/>
        </p:blipFill>
        <p:spPr>
          <a:xfrm>
            <a:off x="2322234" y="2430209"/>
            <a:ext cx="1442364" cy="112976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t="13882" r="27537" b="29115"/>
          <a:stretch/>
        </p:blipFill>
        <p:spPr>
          <a:xfrm>
            <a:off x="5047697" y="1926398"/>
            <a:ext cx="2559603" cy="1731203"/>
          </a:xfrm>
          <a:prstGeom prst="roundRect">
            <a:avLst/>
          </a:prstGeom>
        </p:spPr>
      </p:pic>
      <p:sp>
        <p:nvSpPr>
          <p:cNvPr id="5" name="AutoShape 2" descr="Anesthesia | Plastic Surgery 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6" name="Picture 2" descr="Normal closure after punch mole biopsy? 1 day post op. (photo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399" y="1926397"/>
            <a:ext cx="2306859" cy="173120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9210668" y="1259840"/>
            <a:ext cx="1658006" cy="460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4. </a:t>
            </a:r>
            <a:r>
              <a:rPr lang="ko-KR" altLang="en-US" sz="2000" b="1" dirty="0" smtClean="0">
                <a:solidFill>
                  <a:srgbClr val="0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피부 봉합</a:t>
            </a:r>
            <a:endParaRPr lang="en-US" altLang="ko-KR" sz="2000" b="1" dirty="0">
              <a:solidFill>
                <a:srgbClr val="0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위로 굽은 화살표 5"/>
          <p:cNvSpPr/>
          <p:nvPr/>
        </p:nvSpPr>
        <p:spPr>
          <a:xfrm>
            <a:off x="9982200" y="3829620"/>
            <a:ext cx="703521" cy="181626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36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2209800" y="82296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1pPr>
            <a:lvl2pPr marL="742950" indent="-28575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kumimoji="1" lang="ko-KR" altLang="en-US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피부조직검사 방법</a:t>
            </a:r>
            <a:r>
              <a:rPr kumimoji="1" lang="en-US" altLang="ko-KR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endParaRPr kumimoji="1" lang="en-US" altLang="ko-KR" sz="4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66774" y="1292545"/>
            <a:ext cx="4302506" cy="122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</a:rPr>
              <a:t>5,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매일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상처 소독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, </a:t>
            </a:r>
            <a:r>
              <a:rPr lang="ko-KR" altLang="en-US" sz="2000" b="1" dirty="0">
                <a:solidFill>
                  <a:srgbClr val="000000"/>
                </a:solidFill>
              </a:rPr>
              <a:t>실밥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제거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ko-KR" altLang="en-US" sz="2000" dirty="0" smtClean="0"/>
              <a:t>생리식염수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항생제연고</a:t>
            </a:r>
            <a:r>
              <a:rPr lang="en-US" altLang="ko-KR" sz="2000" dirty="0"/>
              <a:t>, </a:t>
            </a:r>
            <a:r>
              <a:rPr lang="ko-KR" altLang="en-US" sz="2000" dirty="0"/>
              <a:t>밴드 </a:t>
            </a:r>
            <a:r>
              <a:rPr lang="ko-KR" altLang="en-US" sz="2000" dirty="0" smtClean="0"/>
              <a:t>부착</a:t>
            </a:r>
            <a:endParaRPr lang="en-US" altLang="ko-KR" sz="20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746493" y="1292545"/>
            <a:ext cx="4782897" cy="1725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en-US" altLang="ko-KR" sz="2400" b="1" dirty="0" smtClean="0">
                <a:solidFill>
                  <a:srgbClr val="000000"/>
                </a:solidFill>
              </a:rPr>
              <a:t>6.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최종 진단결과</a:t>
            </a:r>
            <a:r>
              <a:rPr lang="en-US" altLang="ko-KR" sz="24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확보</a:t>
            </a:r>
            <a:endParaRPr lang="en-US" altLang="ko-KR" sz="2400" b="1" dirty="0">
              <a:solidFill>
                <a:srgbClr val="000000"/>
              </a:solidFill>
            </a:endParaRPr>
          </a:p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ko-KR" altLang="en-US" sz="2400" dirty="0" smtClean="0">
                <a:solidFill>
                  <a:srgbClr val="000000"/>
                </a:solidFill>
              </a:rPr>
              <a:t>검사 </a:t>
            </a:r>
            <a:r>
              <a:rPr lang="en-US" altLang="ko-KR" sz="2400" dirty="0" smtClean="0">
                <a:solidFill>
                  <a:srgbClr val="000000"/>
                </a:solidFill>
              </a:rPr>
              <a:t>3~7</a:t>
            </a:r>
            <a:r>
              <a:rPr lang="ko-KR" altLang="en-US" sz="2400" dirty="0" smtClean="0">
                <a:solidFill>
                  <a:srgbClr val="000000"/>
                </a:solidFill>
              </a:rPr>
              <a:t>일내 </a:t>
            </a:r>
            <a:r>
              <a:rPr lang="ko-KR" altLang="en-US" sz="2400" dirty="0" smtClean="0">
                <a:solidFill>
                  <a:srgbClr val="000000"/>
                </a:solidFill>
              </a:rPr>
              <a:t>최종 진단 가능함</a:t>
            </a:r>
            <a:endParaRPr lang="en-US" altLang="ko-KR" sz="2400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ko-KR" altLang="en-US" sz="2400" dirty="0" smtClean="0">
                <a:solidFill>
                  <a:srgbClr val="000000"/>
                </a:solidFill>
              </a:rPr>
              <a:t>최초 단순염색검사로 진단이 어려워 추가 </a:t>
            </a:r>
            <a:r>
              <a:rPr lang="ko-KR" altLang="en-US" sz="2400" dirty="0" err="1" smtClean="0">
                <a:solidFill>
                  <a:srgbClr val="000000"/>
                </a:solidFill>
              </a:rPr>
              <a:t>염색검사</a:t>
            </a:r>
            <a:r>
              <a:rPr lang="ko-KR" altLang="en-US" sz="2400" dirty="0" smtClean="0">
                <a:solidFill>
                  <a:srgbClr val="000000"/>
                </a:solidFill>
              </a:rPr>
              <a:t> 등이 필요한 경우 더 늦어질 수 있음</a:t>
            </a:r>
            <a:endParaRPr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775071" y="3269976"/>
            <a:ext cx="9754320" cy="352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Clr>
                <a:srgbClr val="000000"/>
              </a:buClr>
              <a:buSzPct val="150000"/>
              <a:buNone/>
              <a:defRPr/>
            </a:pPr>
            <a:r>
              <a:rPr lang="en-US" altLang="ko-KR" sz="2400" b="1" dirty="0" smtClean="0">
                <a:solidFill>
                  <a:srgbClr val="000000"/>
                </a:solidFill>
              </a:rPr>
              <a:t>#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추가 </a:t>
            </a:r>
            <a:r>
              <a:rPr lang="ko-KR" altLang="en-US" sz="2400" b="1" dirty="0" err="1" smtClean="0">
                <a:solidFill>
                  <a:srgbClr val="000000"/>
                </a:solidFill>
              </a:rPr>
              <a:t>검사시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 유의사항</a:t>
            </a:r>
            <a:endParaRPr lang="en-US" altLang="ko-KR" sz="2400" b="1" dirty="0">
              <a:solidFill>
                <a:srgbClr val="000000"/>
              </a:solidFill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en-US" altLang="ko-KR" sz="1600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ko-KR" altLang="en-US" sz="1600" b="1" dirty="0" smtClean="0">
                <a:solidFill>
                  <a:srgbClr val="000000"/>
                </a:solidFill>
              </a:rPr>
              <a:t>추가 검사 슬라이드에서 보이는 세포나 물질이 무엇인지 정확히 파악하여 </a:t>
            </a:r>
            <a:r>
              <a:rPr lang="en-US" altLang="ko-KR" sz="16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000000"/>
                </a:solidFill>
              </a:rPr>
              <a:t>정확한  병리 진단을 하고자 하는 행위</a:t>
            </a:r>
            <a:endParaRPr lang="en-US" altLang="ko-KR" sz="1600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ko-KR" altLang="en-US" sz="1600" b="1" dirty="0" smtClean="0">
                <a:solidFill>
                  <a:srgbClr val="000000"/>
                </a:solidFill>
              </a:rPr>
              <a:t>슬라이드를 관찰한 다음 선별적으로 추가되는 특수 검사는 추가 비용이 발생하게 됨</a:t>
            </a:r>
            <a:endParaRPr lang="en-US" altLang="ko-KR" sz="1600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ko-KR" altLang="en-US" sz="1600" b="1" dirty="0" smtClean="0">
                <a:solidFill>
                  <a:srgbClr val="000000"/>
                </a:solidFill>
              </a:rPr>
              <a:t>최초 검사 수납 때 추가적인 검사 비용 발생함을 미리 허락할 경우 바로 시행 가능</a:t>
            </a:r>
            <a:endParaRPr lang="en-US" altLang="ko-KR" sz="1600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ko-KR" altLang="en-US" sz="1600" b="1" dirty="0" smtClean="0">
                <a:solidFill>
                  <a:srgbClr val="000000"/>
                </a:solidFill>
              </a:rPr>
              <a:t>사전 허락이 없는 경우에는 다음 방문까지 기다렸다가 환자의 허락을   받은 다음 추가 검사를 </a:t>
            </a:r>
            <a:endParaRPr lang="en-US" altLang="ko-KR" sz="1600" b="1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20000"/>
              </a:lnSpc>
              <a:buClr>
                <a:srgbClr val="000000"/>
              </a:buClr>
              <a:buSzPct val="150000"/>
              <a:buNone/>
              <a:defRPr/>
            </a:pPr>
            <a:r>
              <a:rPr lang="en-US" altLang="ko-KR" sz="1600" b="1" dirty="0">
                <a:solidFill>
                  <a:srgbClr val="00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000000"/>
                </a:solidFill>
              </a:rPr>
              <a:t>   </a:t>
            </a:r>
            <a:r>
              <a:rPr lang="ko-KR" altLang="en-US" sz="1600" b="1" dirty="0" smtClean="0">
                <a:solidFill>
                  <a:srgbClr val="000000"/>
                </a:solidFill>
              </a:rPr>
              <a:t>시행하게 되므로 최종 진단까지 </a:t>
            </a:r>
            <a:r>
              <a:rPr lang="en-US" altLang="ko-KR" sz="1600" b="1" dirty="0" smtClean="0">
                <a:solidFill>
                  <a:srgbClr val="000000"/>
                </a:solidFill>
              </a:rPr>
              <a:t>1-2</a:t>
            </a:r>
            <a:r>
              <a:rPr lang="ko-KR" altLang="en-US" sz="1600" b="1" dirty="0" smtClean="0">
                <a:solidFill>
                  <a:srgbClr val="000000"/>
                </a:solidFill>
              </a:rPr>
              <a:t>주의 시간이 더 필요하게 됨</a:t>
            </a:r>
            <a:endParaRPr lang="en-US" altLang="ko-KR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4159" y="1248355"/>
            <a:ext cx="2235200" cy="417576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</a:rPr>
              <a:t>2.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국소 감염</a:t>
            </a:r>
            <a:endParaRPr lang="en-US" altLang="ko-KR" sz="2000" b="1" dirty="0">
              <a:solidFill>
                <a:srgbClr val="000000"/>
              </a:solidFill>
            </a:endParaRP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2209800" y="82296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1pPr>
            <a:lvl2pPr marL="742950" indent="-28575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kumimoji="1" lang="ko-KR" altLang="en-US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검사의 합병증과 문제점</a:t>
            </a:r>
            <a:endParaRPr kumimoji="1" lang="en-US" altLang="ko-KR" sz="4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38516" y="1280160"/>
            <a:ext cx="2081254" cy="417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국소출혈 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멍</a:t>
            </a:r>
            <a:endParaRPr lang="en-US" altLang="ko-KR" sz="20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916378" y="1280160"/>
            <a:ext cx="1864106" cy="417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</a:rPr>
              <a:t>4. </a:t>
            </a:r>
            <a:r>
              <a:rPr lang="ko-KR" altLang="en-US" sz="2000" b="1" dirty="0">
                <a:solidFill>
                  <a:srgbClr val="000000"/>
                </a:solidFill>
              </a:rPr>
              <a:t>상처 벌어짐</a:t>
            </a:r>
            <a:r>
              <a:rPr lang="en-US" altLang="ko-KR" sz="2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761841" y="4206432"/>
            <a:ext cx="6602661" cy="410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</a:rPr>
              <a:t>6.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진단 오류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;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검사 부위나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검사 타이밍이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애매한 경우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ko-KR" altLang="en-US" sz="1800" b="1" dirty="0" smtClean="0">
                <a:solidFill>
                  <a:srgbClr val="000000"/>
                </a:solidFill>
              </a:rPr>
              <a:t>   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(“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겉은 멀쩡하고 속이 썩은 사과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” 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또는 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“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겨우 싹이 난 나무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＂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)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 </a:t>
            </a:r>
            <a:endParaRPr lang="en-US" altLang="ko-KR" sz="1800" b="1" dirty="0">
              <a:solidFill>
                <a:srgbClr val="000000"/>
              </a:solidFill>
            </a:endParaRPr>
          </a:p>
          <a:p>
            <a:pPr marL="0" indent="0" algn="just">
              <a:buClr>
                <a:srgbClr val="00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</a:rPr>
              <a:t> </a:t>
            </a:r>
            <a:endParaRPr lang="en-US" altLang="ko-KR" sz="2000" b="1" dirty="0">
              <a:solidFill>
                <a:srgbClr val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346295" y="1269559"/>
            <a:ext cx="2080781" cy="417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</a:rPr>
              <a:t>3.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주위 피부염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 </a:t>
            </a:r>
            <a:endParaRPr lang="en-US" altLang="ko-KR" sz="2000" b="1" dirty="0">
              <a:solidFill>
                <a:srgbClr val="000000"/>
              </a:solidFill>
            </a:endParaRPr>
          </a:p>
        </p:txBody>
      </p:sp>
      <p:pic>
        <p:nvPicPr>
          <p:cNvPr id="16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6" t="11299" r="14382"/>
          <a:stretch/>
        </p:blipFill>
        <p:spPr bwMode="auto">
          <a:xfrm>
            <a:off x="6844528" y="5104287"/>
            <a:ext cx="1542739" cy="140465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at Is Solar Purpura Bruising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927" y="2058583"/>
            <a:ext cx="2239536" cy="14930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kin abscess: Pictures, symptoms, causes, and treatmen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8132" r="23906" b="7552"/>
          <a:stretch/>
        </p:blipFill>
        <p:spPr bwMode="auto">
          <a:xfrm>
            <a:off x="3798097" y="2053066"/>
            <a:ext cx="2206785" cy="14924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/Wellthatsucks - Turns out my wife is allergic to band aid adhesive, cheap and name brand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 t="5665" r="1321" b="16895"/>
          <a:stretch/>
        </p:blipFill>
        <p:spPr bwMode="auto">
          <a:xfrm>
            <a:off x="6368272" y="2051163"/>
            <a:ext cx="2173545" cy="149431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238516" y="4206432"/>
            <a:ext cx="1864106" cy="417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</a:rPr>
              <a:t>5.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흉터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 </a:t>
            </a:r>
            <a:endParaRPr lang="en-US" altLang="ko-KR" sz="2000" b="1" dirty="0">
              <a:solidFill>
                <a:srgbClr val="000000"/>
              </a:solidFill>
            </a:endParaRPr>
          </a:p>
        </p:txBody>
      </p:sp>
      <p:pic>
        <p:nvPicPr>
          <p:cNvPr id="2" name="Picture 2" descr="What Causes Scarring? Researchers Now Know | Ti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927" y="4765894"/>
            <a:ext cx="2235854" cy="148689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urgical wound dehiscen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70" y="2051163"/>
            <a:ext cx="1982523" cy="148689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good and bitten red apple rotten from inside isolated white background ,  #AFF, #red, #apple, #good, #bitten, #white | Red apple, Photo composition,  Appl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r="38589"/>
          <a:stretch/>
        </p:blipFill>
        <p:spPr bwMode="auto">
          <a:xfrm>
            <a:off x="8387039" y="4924510"/>
            <a:ext cx="1864062" cy="166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Managing Bitter Rot in App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" name="Picture 10" descr="Figure 1. Bitter rot appears as a circular sunken rot with cream to salmon-coloured spore masses produced near the center of the lesion. 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6344" r="7039" b="6648"/>
          <a:stretch/>
        </p:blipFill>
        <p:spPr bwMode="auto">
          <a:xfrm>
            <a:off x="4343088" y="4995213"/>
            <a:ext cx="1706271" cy="15380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213439" y="5548312"/>
            <a:ext cx="467009" cy="417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</a:rPr>
              <a:t>vs</a:t>
            </a:r>
            <a:endParaRPr lang="en-US" altLang="ko-KR" sz="2000" b="1" dirty="0">
              <a:solidFill>
                <a:srgbClr val="000000"/>
              </a:solidFill>
            </a:endParaRPr>
          </a:p>
        </p:txBody>
      </p:sp>
      <p:pic>
        <p:nvPicPr>
          <p:cNvPr id="1028" name="Picture 4" descr="https://search.pstatic.net/common/?src=http%3A%2F%2Fblogfiles.naver.net%2FMjAyNDAzMjFfODgg%2FMDAxNzExMDEwMzQ4NDMx.lC5MCLJAlRQgLFmo5stHNMANXpPBoUzMsSFt5k9Az-kg.rTCYb0lp_yrSpEO5Rl90aK237pCLMjIuV226lhNpOVMg.JPEG%2F20240321%25A3%25DF170831.jpg&amp;type=sc960_83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17479"/>
          <a:stretch/>
        </p:blipFill>
        <p:spPr bwMode="auto">
          <a:xfrm>
            <a:off x="10355527" y="5059872"/>
            <a:ext cx="1238180" cy="1513795"/>
          </a:xfrm>
          <a:prstGeom prst="roundRect">
            <a:avLst>
              <a:gd name="adj" fmla="val 1065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1306" y="3049210"/>
            <a:ext cx="10421067" cy="1023059"/>
          </a:xfrm>
        </p:spPr>
        <p:txBody>
          <a:bodyPr>
            <a:normAutofit fontScale="92500"/>
          </a:bodyPr>
          <a:lstStyle/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400" b="1" dirty="0" smtClean="0">
                <a:solidFill>
                  <a:srgbClr val="00000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매일 하루 </a:t>
            </a:r>
            <a:r>
              <a:rPr lang="en-US" altLang="ko-KR" sz="2400" b="1" dirty="0" smtClean="0">
                <a:solidFill>
                  <a:srgbClr val="000000"/>
                </a:solidFill>
              </a:rPr>
              <a:t>1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회 소독하고</a:t>
            </a:r>
            <a:r>
              <a:rPr lang="en-US" altLang="ko-KR" sz="24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</a:rPr>
              <a:t>2-3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일간  </a:t>
            </a:r>
            <a:r>
              <a:rPr lang="ko-KR" altLang="en-US" sz="2400" b="1" dirty="0">
                <a:solidFill>
                  <a:srgbClr val="000000"/>
                </a:solidFill>
              </a:rPr>
              <a:t>검사 부위에 직접 물이 닿지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않도록 합니다</a:t>
            </a:r>
            <a:r>
              <a:rPr lang="en-US" altLang="ko-KR" sz="2400" b="1" dirty="0">
                <a:solidFill>
                  <a:srgbClr val="000000"/>
                </a:solidFill>
              </a:rPr>
              <a:t>.</a:t>
            </a:r>
            <a:r>
              <a:rPr lang="ko-KR" altLang="en-US" sz="2400" b="1" dirty="0">
                <a:solidFill>
                  <a:srgbClr val="000000"/>
                </a:solidFill>
              </a:rPr>
              <a:t> </a:t>
            </a:r>
            <a:endParaRPr lang="en-US" altLang="ko-KR" sz="2400" b="1" dirty="0">
              <a:solidFill>
                <a:srgbClr val="000000"/>
              </a:solidFill>
            </a:endParaRPr>
          </a:p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ko-KR" altLang="en-US" sz="2400" dirty="0" smtClean="0">
                <a:solidFill>
                  <a:srgbClr val="000000"/>
                </a:solidFill>
              </a:rPr>
              <a:t>     </a:t>
            </a:r>
            <a:r>
              <a:rPr lang="ko-KR" altLang="en-US" sz="2400" dirty="0" err="1" smtClean="0">
                <a:solidFill>
                  <a:srgbClr val="000000"/>
                </a:solidFill>
              </a:rPr>
              <a:t>샤워시</a:t>
            </a:r>
            <a:r>
              <a:rPr lang="ko-KR" altLang="en-US" sz="2400" dirty="0" smtClean="0">
                <a:solidFill>
                  <a:srgbClr val="000000"/>
                </a:solidFill>
              </a:rPr>
              <a:t> </a:t>
            </a:r>
            <a:r>
              <a:rPr lang="ko-KR" altLang="en-US" sz="2400" dirty="0" err="1" smtClean="0">
                <a:solidFill>
                  <a:srgbClr val="000000"/>
                </a:solidFill>
              </a:rPr>
              <a:t>방수밴드</a:t>
            </a:r>
            <a:r>
              <a:rPr lang="ko-KR" altLang="en-US" sz="2400" dirty="0" smtClean="0">
                <a:solidFill>
                  <a:srgbClr val="000000"/>
                </a:solidFill>
              </a:rPr>
              <a:t> 사용</a:t>
            </a:r>
            <a:endParaRPr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2209800" y="106680"/>
            <a:ext cx="88325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1pPr>
            <a:lvl2pPr marL="742950" indent="-28575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kumimoji="1" lang="ko-KR" altLang="en-US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조직검사 후 어떻게 하면 좋나요</a:t>
            </a:r>
            <a:r>
              <a:rPr kumimoji="1" lang="en-US" altLang="ko-KR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1" lang="en-US" altLang="ko-KR" sz="4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21307" y="1573619"/>
            <a:ext cx="9989985" cy="987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400" b="1" dirty="0" smtClean="0">
                <a:solidFill>
                  <a:srgbClr val="000000"/>
                </a:solidFill>
              </a:rPr>
              <a:t>1.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검사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후 </a:t>
            </a:r>
            <a:r>
              <a:rPr lang="en-US" altLang="ko-KR" sz="2400" b="1" dirty="0" smtClean="0">
                <a:solidFill>
                  <a:srgbClr val="000000"/>
                </a:solidFill>
              </a:rPr>
              <a:t>1-2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일간 검사 부위를 최대한 적게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움직이고 </a:t>
            </a:r>
            <a:endParaRPr lang="en-US" altLang="ko-KR" sz="2400" b="1" dirty="0">
              <a:solidFill>
                <a:srgbClr val="000000"/>
              </a:solidFill>
            </a:endParaRPr>
          </a:p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ko-KR" altLang="en-US" sz="2400" b="1" dirty="0" smtClean="0">
                <a:solidFill>
                  <a:srgbClr val="000000"/>
                </a:solidFill>
              </a:rPr>
              <a:t>    높은 위치에 놓이도록 유의하십시오</a:t>
            </a:r>
            <a:r>
              <a:rPr lang="en-US" altLang="ko-KR" sz="2400" b="1" dirty="0" smtClean="0">
                <a:solidFill>
                  <a:srgbClr val="000000"/>
                </a:solidFill>
              </a:rPr>
              <a:t>. </a:t>
            </a:r>
            <a:endParaRPr lang="en-US" altLang="ko-KR" sz="24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1306" y="4524270"/>
            <a:ext cx="9073463" cy="435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400" b="1" dirty="0" smtClean="0">
                <a:solidFill>
                  <a:srgbClr val="00000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예정된 방문 때 실밥 제거 후 </a:t>
            </a:r>
            <a:r>
              <a:rPr lang="en-US" altLang="ko-KR" sz="2400" b="1" dirty="0" smtClean="0">
                <a:solidFill>
                  <a:srgbClr val="000000"/>
                </a:solidFill>
              </a:rPr>
              <a:t>1-2</a:t>
            </a:r>
            <a:r>
              <a:rPr lang="ko-KR" altLang="en-US" sz="2400" b="1" dirty="0" smtClean="0">
                <a:solidFill>
                  <a:srgbClr val="000000"/>
                </a:solidFill>
              </a:rPr>
              <a:t>주 동안 과격한 운동을 삼가합니다</a:t>
            </a:r>
            <a:r>
              <a:rPr lang="en-US" altLang="ko-KR" sz="2400" b="1" dirty="0" smtClean="0">
                <a:solidFill>
                  <a:srgbClr val="000000"/>
                </a:solidFill>
              </a:rPr>
              <a:t>. </a:t>
            </a:r>
            <a:endParaRPr lang="en-US" altLang="ko-KR" sz="24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21306" y="5710019"/>
            <a:ext cx="8808707" cy="424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</a:rPr>
              <a:t>4.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출혈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통증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과도한 붓기</a:t>
            </a:r>
            <a:r>
              <a:rPr lang="en-US" altLang="ko-KR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등 문제가 발생한 경우 피부과로 연락해 주십시오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.</a:t>
            </a:r>
            <a:endParaRPr lang="en-US" altLang="ko-K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smitted light microscope OBS-106 | Light field microscopes | Microscopes  and accessories | Optical Instruments and Lamps | Labware | Carl Roth -  Internat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84" y="2241188"/>
            <a:ext cx="1774276" cy="195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1844040" y="387096"/>
            <a:ext cx="853948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1pPr>
            <a:lvl2pPr marL="742950" indent="-28575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2pPr>
            <a:lvl3pPr marL="11430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3pPr>
            <a:lvl4pPr marL="16002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4pPr>
            <a:lvl5pPr marL="2057400" indent="-228600"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 Black" panose="020B0A04020102020204" pitchFamily="34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kumimoji="1" lang="ko-KR" altLang="en-US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피부조직검사 때 추가 검사에는 </a:t>
            </a:r>
            <a:endParaRPr kumimoji="1" lang="en-US" altLang="ko-KR" sz="44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kumimoji="1" lang="ko-KR" altLang="en-US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어떤 것이 있나요</a:t>
            </a:r>
            <a:r>
              <a:rPr kumimoji="1" lang="en-US" altLang="ko-KR" sz="4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1" lang="en-US" altLang="ko-KR" sz="4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13013" y="4317205"/>
            <a:ext cx="5315107" cy="36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</a:rPr>
              <a:t>3. </a:t>
            </a:r>
            <a:r>
              <a:rPr lang="ko-KR" altLang="en-US" sz="2000" b="1" dirty="0" err="1" smtClean="0">
                <a:solidFill>
                  <a:srgbClr val="000000"/>
                </a:solidFill>
              </a:rPr>
              <a:t>면역조직화학염색검사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예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;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암세포 유무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)</a:t>
            </a:r>
            <a:endParaRPr lang="en-US" altLang="ko-K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149660" y="1650550"/>
            <a:ext cx="3904419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</a:rPr>
              <a:t>2.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특수염색검사 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예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;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결핵균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)</a:t>
            </a:r>
            <a:endParaRPr lang="en-US" altLang="ko-K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149660" y="4317205"/>
            <a:ext cx="4524179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</a:rPr>
              <a:t>4,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유전자 돌연변이 검사 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분자병리검사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)</a:t>
            </a:r>
            <a:endParaRPr lang="en-US" altLang="ko-KR" sz="2000" b="1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688741" y="1649127"/>
            <a:ext cx="4155011" cy="3384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/>
              </a:buClr>
              <a:buSzPct val="150000"/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일반 피부조직염색 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(H&amp;E)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검사</a:t>
            </a:r>
            <a:endParaRPr lang="en-US" altLang="ko-KR" sz="2000" b="1" dirty="0">
              <a:solidFill>
                <a:srgbClr val="00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" b="2757"/>
          <a:stretch/>
        </p:blipFill>
        <p:spPr>
          <a:xfrm>
            <a:off x="2069751" y="2166448"/>
            <a:ext cx="2813020" cy="192998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t="6498" r="-45" b="3253"/>
          <a:stretch/>
        </p:blipFill>
        <p:spPr>
          <a:xfrm>
            <a:off x="7596032" y="2124934"/>
            <a:ext cx="2778969" cy="188820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9060" r="5680" b="6555"/>
          <a:stretch/>
        </p:blipFill>
        <p:spPr>
          <a:xfrm>
            <a:off x="2134522" y="4765593"/>
            <a:ext cx="2683479" cy="1901994"/>
          </a:xfrm>
          <a:prstGeom prst="rect">
            <a:avLst/>
          </a:prstGeom>
        </p:spPr>
      </p:pic>
      <p:pic>
        <p:nvPicPr>
          <p:cNvPr id="14" name="Picture 6" descr="HHV-8 결과 이미지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2371" r="20839" b="9705"/>
          <a:stretch>
            <a:fillRect/>
          </a:stretch>
        </p:blipFill>
        <p:spPr bwMode="auto">
          <a:xfrm>
            <a:off x="7683836" y="4774958"/>
            <a:ext cx="2859704" cy="19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1117</Words>
  <Application>Microsoft Office PowerPoint</Application>
  <PresentationFormat>와이드스크린</PresentationFormat>
  <Paragraphs>79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HY목각파임B</vt:lpstr>
      <vt:lpstr>HY엽서M</vt:lpstr>
      <vt:lpstr>굴림</vt:lpstr>
      <vt:lpstr>맑은 고딕</vt:lpstr>
      <vt:lpstr>Arial</vt:lpstr>
      <vt:lpstr>Calibri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59</cp:revision>
  <dcterms:created xsi:type="dcterms:W3CDTF">2021-08-05T02:04:13Z</dcterms:created>
  <dcterms:modified xsi:type="dcterms:W3CDTF">2024-06-29T01:50:15Z</dcterms:modified>
</cp:coreProperties>
</file>